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9"/>
  </p:notesMasterIdLst>
  <p:handoutMasterIdLst>
    <p:handoutMasterId r:id="rId70"/>
  </p:handoutMasterIdLst>
  <p:sldIdLst>
    <p:sldId id="1781" r:id="rId3"/>
    <p:sldId id="1890" r:id="rId4"/>
    <p:sldId id="1891" r:id="rId5"/>
    <p:sldId id="1892" r:id="rId6"/>
    <p:sldId id="1931" r:id="rId7"/>
    <p:sldId id="1934" r:id="rId8"/>
    <p:sldId id="1787" r:id="rId9"/>
    <p:sldId id="1996" r:id="rId10"/>
    <p:sldId id="1932" r:id="rId11"/>
    <p:sldId id="1933" r:id="rId12"/>
    <p:sldId id="1935" r:id="rId13"/>
    <p:sldId id="1941" r:id="rId14"/>
    <p:sldId id="1930" r:id="rId15"/>
    <p:sldId id="1942" r:id="rId16"/>
    <p:sldId id="1939" r:id="rId17"/>
    <p:sldId id="1943" r:id="rId18"/>
    <p:sldId id="1940" r:id="rId19"/>
    <p:sldId id="1945" r:id="rId20"/>
    <p:sldId id="1944" r:id="rId21"/>
    <p:sldId id="1947" r:id="rId22"/>
    <p:sldId id="1948" r:id="rId23"/>
    <p:sldId id="1953" r:id="rId24"/>
    <p:sldId id="1952" r:id="rId25"/>
    <p:sldId id="1949" r:id="rId26"/>
    <p:sldId id="1958" r:id="rId27"/>
    <p:sldId id="1966" r:id="rId28"/>
    <p:sldId id="1959" r:id="rId29"/>
    <p:sldId id="1960" r:id="rId30"/>
    <p:sldId id="1961" r:id="rId31"/>
    <p:sldId id="1962" r:id="rId32"/>
    <p:sldId id="1963" r:id="rId33"/>
    <p:sldId id="1964" r:id="rId34"/>
    <p:sldId id="1965" r:id="rId35"/>
    <p:sldId id="1967" r:id="rId36"/>
    <p:sldId id="1968" r:id="rId37"/>
    <p:sldId id="1969" r:id="rId38"/>
    <p:sldId id="1970" r:id="rId39"/>
    <p:sldId id="1971" r:id="rId40"/>
    <p:sldId id="2003" r:id="rId41"/>
    <p:sldId id="1972" r:id="rId42"/>
    <p:sldId id="1973" r:id="rId43"/>
    <p:sldId id="1974" r:id="rId44"/>
    <p:sldId id="1975" r:id="rId45"/>
    <p:sldId id="1976" r:id="rId46"/>
    <p:sldId id="1977" r:id="rId47"/>
    <p:sldId id="1978" r:id="rId48"/>
    <p:sldId id="1979" r:id="rId49"/>
    <p:sldId id="1981" r:id="rId50"/>
    <p:sldId id="1982" r:id="rId51"/>
    <p:sldId id="1984" r:id="rId52"/>
    <p:sldId id="1986" r:id="rId53"/>
    <p:sldId id="1987" r:id="rId54"/>
    <p:sldId id="1988" r:id="rId55"/>
    <p:sldId id="1989" r:id="rId56"/>
    <p:sldId id="1990" r:id="rId57"/>
    <p:sldId id="1995" r:id="rId58"/>
    <p:sldId id="1985" r:id="rId59"/>
    <p:sldId id="1991" r:id="rId60"/>
    <p:sldId id="1992" r:id="rId61"/>
    <p:sldId id="1993" r:id="rId62"/>
    <p:sldId id="1994" r:id="rId63"/>
    <p:sldId id="1997" r:id="rId64"/>
    <p:sldId id="1999" r:id="rId65"/>
    <p:sldId id="2000" r:id="rId66"/>
    <p:sldId id="2001" r:id="rId67"/>
    <p:sldId id="1954" r:id="rId68"/>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yllabus" id="{153E0227-28CB-47FA-A017-C046B7442982}">
          <p14:sldIdLst>
            <p14:sldId id="1781"/>
            <p14:sldId id="1890"/>
            <p14:sldId id="1891"/>
            <p14:sldId id="1892"/>
            <p14:sldId id="1931"/>
            <p14:sldId id="1934"/>
            <p14:sldId id="1787"/>
            <p14:sldId id="1996"/>
            <p14:sldId id="1932"/>
            <p14:sldId id="1933"/>
            <p14:sldId id="1935"/>
            <p14:sldId id="1941"/>
            <p14:sldId id="1930"/>
            <p14:sldId id="1942"/>
            <p14:sldId id="1939"/>
            <p14:sldId id="1943"/>
            <p14:sldId id="1940"/>
            <p14:sldId id="1945"/>
            <p14:sldId id="1944"/>
            <p14:sldId id="1947"/>
            <p14:sldId id="1948"/>
            <p14:sldId id="1953"/>
            <p14:sldId id="1952"/>
            <p14:sldId id="1949"/>
            <p14:sldId id="1958"/>
            <p14:sldId id="1966"/>
            <p14:sldId id="1959"/>
            <p14:sldId id="1960"/>
            <p14:sldId id="1961"/>
            <p14:sldId id="1962"/>
            <p14:sldId id="1963"/>
            <p14:sldId id="1964"/>
            <p14:sldId id="1965"/>
            <p14:sldId id="1967"/>
            <p14:sldId id="1968"/>
            <p14:sldId id="1969"/>
            <p14:sldId id="1970"/>
            <p14:sldId id="1971"/>
            <p14:sldId id="2003"/>
            <p14:sldId id="1972"/>
            <p14:sldId id="1973"/>
            <p14:sldId id="1974"/>
            <p14:sldId id="1975"/>
            <p14:sldId id="1976"/>
            <p14:sldId id="1977"/>
            <p14:sldId id="1978"/>
            <p14:sldId id="1979"/>
            <p14:sldId id="1981"/>
            <p14:sldId id="1982"/>
            <p14:sldId id="1984"/>
            <p14:sldId id="1986"/>
            <p14:sldId id="1987"/>
            <p14:sldId id="1988"/>
            <p14:sldId id="1989"/>
            <p14:sldId id="1990"/>
            <p14:sldId id="1995"/>
            <p14:sldId id="1985"/>
            <p14:sldId id="1991"/>
            <p14:sldId id="1992"/>
            <p14:sldId id="1993"/>
            <p14:sldId id="1994"/>
            <p14:sldId id="1997"/>
            <p14:sldId id="1999"/>
            <p14:sldId id="2000"/>
            <p14:sldId id="2001"/>
            <p14:sldId id="19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C26"/>
    <a:srgbClr val="00FF80"/>
    <a:srgbClr val="A7C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12632" autoAdjust="0"/>
    <p:restoredTop sz="99883" autoAdjust="0"/>
  </p:normalViewPr>
  <p:slideViewPr>
    <p:cSldViewPr>
      <p:cViewPr varScale="1">
        <p:scale>
          <a:sx n="83" d="100"/>
          <a:sy n="83" d="100"/>
        </p:scale>
        <p:origin x="-128" y="-216"/>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notesMaster" Target="notesMasters/notesMaster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5936A0FE-78A6-4C94-A477-5589354F84FC}" type="datetimeFigureOut">
              <a:rPr lang="en-US" smtClean="0"/>
              <a:t>02/08/15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79B2E56B-E9DA-4D9F-BE45-1726618D2C48}" type="slidenum">
              <a:rPr lang="en-US" smtClean="0"/>
              <a:t>‹#›</a:t>
            </a:fld>
            <a:endParaRPr lang="en-US"/>
          </a:p>
        </p:txBody>
      </p:sp>
    </p:spTree>
    <p:extLst>
      <p:ext uri="{BB962C8B-B14F-4D97-AF65-F5344CB8AC3E}">
        <p14:creationId xmlns:p14="http://schemas.microsoft.com/office/powerpoint/2010/main" val="1101204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DB22151-7E4A-4BA3-A16C-698F065919DB}" type="datetimeFigureOut">
              <a:rPr lang="en-US" smtClean="0"/>
              <a:t>02/08/15</a:t>
            </a:fld>
            <a:endParaRPr lang="en-US"/>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EF49AFE-DC4F-40BB-B5EC-09971152433D}" type="slidenum">
              <a:rPr lang="en-US" smtClean="0"/>
              <a:t>‹#›</a:t>
            </a:fld>
            <a:endParaRPr lang="en-US"/>
          </a:p>
        </p:txBody>
      </p:sp>
    </p:spTree>
    <p:extLst>
      <p:ext uri="{BB962C8B-B14F-4D97-AF65-F5344CB8AC3E}">
        <p14:creationId xmlns:p14="http://schemas.microsoft.com/office/powerpoint/2010/main" val="324544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11</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24</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36</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38</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62</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66</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a:t>
            </a:fld>
            <a:endParaRPr lang="en-US"/>
          </a:p>
        </p:txBody>
      </p:sp>
    </p:spTree>
    <p:extLst>
      <p:ext uri="{BB962C8B-B14F-4D97-AF65-F5344CB8AC3E}">
        <p14:creationId xmlns:p14="http://schemas.microsoft.com/office/powerpoint/2010/main" val="244648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54"/>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50878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54702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67"/>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67"/>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115101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5" name="Title 1"/>
          <p:cNvSpPr>
            <a:spLocks noGrp="1"/>
          </p:cNvSpPr>
          <p:nvPr>
            <p:ph type="ctrTitle"/>
          </p:nvPr>
        </p:nvSpPr>
        <p:spPr>
          <a:xfrm>
            <a:off x="810018" y="1449173"/>
            <a:ext cx="10571999" cy="2971051"/>
          </a:xfrm>
          <a:prstGeom prst="rect">
            <a:avLst/>
          </a:prstGeom>
        </p:spPr>
        <p:txBody>
          <a:bodyP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Tree>
    <p:extLst>
      <p:ext uri="{BB962C8B-B14F-4D97-AF65-F5344CB8AC3E}">
        <p14:creationId xmlns:p14="http://schemas.microsoft.com/office/powerpoint/2010/main" val="186717177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8" name="Freeform 6"/>
          <p:cNvSpPr/>
          <p:nvPr userDrawn="1"/>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9" name="Title 1"/>
          <p:cNvSpPr>
            <a:spLocks noGrp="1"/>
          </p:cNvSpPr>
          <p:nvPr>
            <p:ph type="title"/>
          </p:nvPr>
        </p:nvSpPr>
        <p:spPr>
          <a:xfrm>
            <a:off x="810000" y="447188"/>
            <a:ext cx="10571998" cy="970450"/>
          </a:xfrm>
          <a:prstGeom prst="rect">
            <a:avLst/>
          </a:prstGeom>
        </p:spPr>
        <p:txBody>
          <a:bodyP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20" name="Content Placeholder 2"/>
          <p:cNvSpPr>
            <a:spLocks noGrp="1"/>
          </p:cNvSpPr>
          <p:nvPr>
            <p:ph idx="1"/>
          </p:nvPr>
        </p:nvSpPr>
        <p:spPr>
          <a:xfrm>
            <a:off x="818712"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Date Placeholder 3"/>
          <p:cNvSpPr>
            <a:spLocks noGrp="1"/>
          </p:cNvSpPr>
          <p:nvPr>
            <p:ph type="dt" sz="half" idx="10"/>
          </p:nvPr>
        </p:nvSpPr>
        <p:spPr>
          <a:xfrm>
            <a:off x="9334626" y="6041388"/>
            <a:ext cx="1343706"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D1819-8518-4024-BA0A-DFFD15432099}"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02/08/15</a:t>
            </a:fld>
            <a:endParaRPr kumimoji="0" lang="en-US" sz="1800" b="0" i="0" u="none" strike="noStrike" kern="0" cap="none" spc="0" normalizeH="0" baseline="0" noProof="0">
              <a:ln>
                <a:noFill/>
              </a:ln>
              <a:solidFill>
                <a:sysClr val="windowText" lastClr="000000"/>
              </a:solidFill>
              <a:effectLst/>
              <a:uLnTx/>
              <a:uFillTx/>
            </a:endParaRPr>
          </a:p>
        </p:txBody>
      </p:sp>
      <p:sp>
        <p:nvSpPr>
          <p:cNvPr id="22"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90772" y="675252"/>
            <a:ext cx="2177850" cy="7259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6903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5" name="Title 1"/>
          <p:cNvSpPr>
            <a:spLocks noGrp="1"/>
          </p:cNvSpPr>
          <p:nvPr>
            <p:ph type="ctrTitle"/>
          </p:nvPr>
        </p:nvSpPr>
        <p:spPr>
          <a:xfrm>
            <a:off x="810018" y="1449173"/>
            <a:ext cx="10571999"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Tree>
    <p:extLst>
      <p:ext uri="{BB962C8B-B14F-4D97-AF65-F5344CB8AC3E}">
        <p14:creationId xmlns:p14="http://schemas.microsoft.com/office/powerpoint/2010/main" val="18730016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
        <p:nvSpPr>
          <p:cNvPr id="7" name="TextBox 6"/>
          <p:cNvSpPr txBox="1"/>
          <p:nvPr userDrawn="1"/>
        </p:nvSpPr>
        <p:spPr>
          <a:xfrm>
            <a:off x="1370014" y="914422"/>
            <a:ext cx="9446339" cy="715089"/>
          </a:xfrm>
          <a:prstGeom prst="roundRect">
            <a:avLst/>
          </a:prstGeom>
          <a:noFill/>
          <a:ln w="38100">
            <a:solidFill>
              <a:schemeClr val="bg1"/>
            </a:solidFill>
          </a:ln>
        </p:spPr>
        <p:txBody>
          <a:bodyPr wrap="square" rtlCol="0">
            <a:spAutoFit/>
          </a:bodyPr>
          <a:lstStyle/>
          <a:p>
            <a:pPr algn="ctr"/>
            <a:r>
              <a:rPr lang="en-US" sz="3600" dirty="0" smtClean="0">
                <a:solidFill>
                  <a:srgbClr val="FFFFFF"/>
                </a:solidFill>
                <a:latin typeface="Arial" pitchFamily="34" charset="0"/>
                <a:cs typeface="Arial" pitchFamily="34" charset="0"/>
              </a:rPr>
              <a:t>Click to add Title</a:t>
            </a:r>
            <a:endParaRPr lang="en-US" sz="3600" i="1" dirty="0">
              <a:solidFill>
                <a:srgbClr val="FFFFFF"/>
              </a:solidFill>
            </a:endParaRPr>
          </a:p>
        </p:txBody>
      </p:sp>
      <p:sp>
        <p:nvSpPr>
          <p:cNvPr id="10" name="Title 1"/>
          <p:cNvSpPr>
            <a:spLocks noGrp="1"/>
          </p:cNvSpPr>
          <p:nvPr>
            <p:ph type="ctrTitle"/>
          </p:nvPr>
        </p:nvSpPr>
        <p:spPr>
          <a:xfrm>
            <a:off x="810018" y="1449173"/>
            <a:ext cx="10571999"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009883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Freeform 6"/>
          <p:cNvSpPr/>
          <p:nvPr userDrawn="1"/>
        </p:nvSpPr>
        <p:spPr bwMode="auto">
          <a:xfrm>
            <a:off x="7939" y="0"/>
            <a:ext cx="12192000" cy="12192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0" name="Title 1"/>
          <p:cNvSpPr>
            <a:spLocks noGrp="1"/>
          </p:cNvSpPr>
          <p:nvPr>
            <p:ph type="title"/>
          </p:nvPr>
        </p:nvSpPr>
        <p:spPr>
          <a:xfrm>
            <a:off x="808414" y="0"/>
            <a:ext cx="10571998" cy="1219200"/>
          </a:xfrm>
          <a:prstGeom prst="rect">
            <a:avLst/>
          </a:prstGeom>
        </p:spPr>
        <p:txBody>
          <a:bodyPr anchor="ct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11" name="Content Placeholder 2"/>
          <p:cNvSpPr>
            <a:spLocks noGrp="1"/>
          </p:cNvSpPr>
          <p:nvPr>
            <p:ph idx="1"/>
          </p:nvPr>
        </p:nvSpPr>
        <p:spPr>
          <a:xfrm>
            <a:off x="791727"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Date Placeholder 3"/>
          <p:cNvSpPr>
            <a:spLocks noGrp="1"/>
          </p:cNvSpPr>
          <p:nvPr>
            <p:ph type="dt" sz="half" idx="10"/>
          </p:nvPr>
        </p:nvSpPr>
        <p:spPr>
          <a:xfrm>
            <a:off x="9307641" y="6041388"/>
            <a:ext cx="1343706"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D1819-8518-4024-BA0A-DFFD15432099}"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02/08/15</a:t>
            </a:fld>
            <a:endParaRPr kumimoji="0" lang="en-US" sz="1800" b="0" i="0" u="none" strike="noStrike" kern="0" cap="none" spc="0" normalizeH="0" baseline="0" noProof="0">
              <a:ln>
                <a:noFill/>
              </a:ln>
              <a:solidFill>
                <a:sysClr val="windowText" lastClr="000000"/>
              </a:solidFill>
              <a:effectLst/>
              <a:uLnTx/>
              <a:uFillTx/>
            </a:endParaRPr>
          </a:p>
        </p:txBody>
      </p:sp>
      <p:sp>
        <p:nvSpPr>
          <p:cNvPr id="13" name="Footer Placeholder 4"/>
          <p:cNvSpPr>
            <a:spLocks noGrp="1"/>
          </p:cNvSpPr>
          <p:nvPr>
            <p:ph type="ftr" sz="quarter" idx="11"/>
          </p:nvPr>
        </p:nvSpPr>
        <p:spPr>
          <a:xfrm>
            <a:off x="424530"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33027" y="228600"/>
            <a:ext cx="1873049" cy="6243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4229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Freeform 6"/>
          <p:cNvSpPr/>
          <p:nvPr userDrawn="1"/>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5" name="Title 1"/>
          <p:cNvSpPr>
            <a:spLocks noGrp="1"/>
          </p:cNvSpPr>
          <p:nvPr>
            <p:ph type="title"/>
          </p:nvPr>
        </p:nvSpPr>
        <p:spPr>
          <a:xfrm>
            <a:off x="810000" y="447188"/>
            <a:ext cx="10571998" cy="970450"/>
          </a:xfrm>
          <a:prstGeom prst="rect">
            <a:avLst/>
          </a:prstGeom>
        </p:spPr>
        <p:txBody>
          <a:bodyP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16" name="Content Placeholder 2"/>
          <p:cNvSpPr>
            <a:spLocks noGrp="1"/>
          </p:cNvSpPr>
          <p:nvPr>
            <p:ph idx="1"/>
          </p:nvPr>
        </p:nvSpPr>
        <p:spPr>
          <a:xfrm>
            <a:off x="818712"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Date Placeholder 3"/>
          <p:cNvSpPr>
            <a:spLocks noGrp="1"/>
          </p:cNvSpPr>
          <p:nvPr>
            <p:ph type="dt" sz="half" idx="10"/>
          </p:nvPr>
        </p:nvSpPr>
        <p:spPr>
          <a:xfrm>
            <a:off x="9334626" y="6041388"/>
            <a:ext cx="1343706"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D1819-8518-4024-BA0A-DFFD15432099}"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02/08/15</a:t>
            </a:fld>
            <a:endParaRPr kumimoji="0" lang="en-US" sz="1800" b="0" i="0" u="none" strike="noStrike" kern="0" cap="none" spc="0" normalizeH="0" baseline="0" noProof="0">
              <a:ln>
                <a:noFill/>
              </a:ln>
              <a:solidFill>
                <a:sysClr val="windowText" lastClr="000000"/>
              </a:solidFill>
              <a:effectLst/>
              <a:uLnTx/>
              <a:uFillTx/>
            </a:endParaRPr>
          </a:p>
        </p:txBody>
      </p:sp>
      <p:sp>
        <p:nvSpPr>
          <p:cNvPr id="1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90772" y="675252"/>
            <a:ext cx="2177850" cy="7259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5141838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6" y="4406902"/>
            <a:ext cx="10360501" cy="136207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6"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392881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6"/>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6"/>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4121770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7"/>
            <a:ext cx="538551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7" y="1535117"/>
            <a:ext cx="538763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7"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406889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712210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73922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63" y="273075"/>
            <a:ext cx="4010039"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78"/>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63"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3261132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6"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6" y="5367366"/>
            <a:ext cx="7313295"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8206659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9"/>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2" y="1600206"/>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79"/>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6" y="6356379"/>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79"/>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42F38-8080-4330-A16E-7F1EBC86E9ED}" type="slidenum">
              <a:rPr lang="en-US" smtClean="0"/>
              <a:t>‹#›</a:t>
            </a:fld>
            <a:endParaRPr lang="en-US"/>
          </a:p>
        </p:txBody>
      </p:sp>
    </p:spTree>
    <p:extLst>
      <p:ext uri="{BB962C8B-B14F-4D97-AF65-F5344CB8AC3E}">
        <p14:creationId xmlns:p14="http://schemas.microsoft.com/office/powerpoint/2010/main" val="408897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9666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1" r:id="rId3"/>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www.materialpalette.com/" TargetMode="External"/><Relationship Id="rId4"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1.png"/><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materialdesignicons.com/" TargetMode="External"/><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github.com/google/material-design-icons/" TargetMode="External"/><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www.google.co.uk/design/spec/style/icons.html%23icons-product-icons" TargetMode="External"/><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google.co.uk/design/spec/style/icons.html" TargetMode="External"/><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gif"/><Relationship Id="rId5" Type="http://schemas.openxmlformats.org/officeDocument/2006/relationships/image" Target="../media/image43.gif"/><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43.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600" b="1" kern="0" dirty="0" smtClean="0">
                <a:ln>
                  <a:solidFill>
                    <a:schemeClr val="tx1"/>
                  </a:solidFill>
                </a:ln>
                <a:solidFill>
                  <a:schemeClr val="bg1"/>
                </a:solidFill>
                <a:latin typeface="Calibri"/>
                <a:cs typeface="Arial" pitchFamily="34" charset="0"/>
              </a:rPr>
              <a:t>Android Training: Day </a:t>
            </a:r>
            <a:r>
              <a:rPr lang="en-US" sz="6600" b="1" kern="0" dirty="0">
                <a:ln>
                  <a:solidFill>
                    <a:schemeClr val="tx1"/>
                  </a:solidFill>
                </a:ln>
                <a:solidFill>
                  <a:schemeClr val="bg1"/>
                </a:solidFill>
                <a:latin typeface="Calibri"/>
                <a:cs typeface="Arial" pitchFamily="34" charset="0"/>
              </a:rPr>
              <a:t>5</a:t>
            </a:r>
            <a:r>
              <a:rPr lang="en-US" sz="6600" b="1" kern="0" dirty="0" smtClean="0">
                <a:ln>
                  <a:solidFill>
                    <a:schemeClr val="tx1"/>
                  </a:solidFill>
                </a:ln>
                <a:solidFill>
                  <a:schemeClr val="bg1"/>
                </a:solidFill>
                <a:latin typeface="Calibri"/>
                <a:cs typeface="Arial" pitchFamily="34" charset="0"/>
              </a:rPr>
              <a:t> </a:t>
            </a:r>
            <a:endParaRPr kumimoji="0" lang="en-US" sz="6600" b="1" i="0" u="none" strike="noStrike" kern="0" cap="none" spc="0" normalizeH="0" baseline="0" noProof="0" dirty="0" smtClean="0">
              <a:ln>
                <a:solidFill>
                  <a:schemeClr val="tx1"/>
                </a:solidFill>
              </a:ln>
              <a:solidFill>
                <a:schemeClr val="bg1"/>
              </a:solidFill>
              <a:effectLst/>
              <a:uLnTx/>
              <a:uFillTx/>
              <a:latin typeface="Calibri"/>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182407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a:t>Maintaining Compatibility</a:t>
            </a:r>
          </a:p>
        </p:txBody>
      </p:sp>
      <p:sp>
        <p:nvSpPr>
          <p:cNvPr id="10" name="Rectangle 9"/>
          <p:cNvSpPr/>
          <p:nvPr/>
        </p:nvSpPr>
        <p:spPr>
          <a:xfrm>
            <a:off x="150812" y="1524000"/>
            <a:ext cx="11810999" cy="3970318"/>
          </a:xfrm>
          <a:prstGeom prst="rect">
            <a:avLst/>
          </a:prstGeom>
          <a:ln>
            <a:solidFill>
              <a:srgbClr val="FFFFFF"/>
            </a:solidFill>
          </a:ln>
        </p:spPr>
        <p:txBody>
          <a:bodyPr wrap="square">
            <a:spAutoFit/>
          </a:bodyPr>
          <a:lstStyle/>
          <a:p>
            <a:pPr marL="457200" indent="-457200">
              <a:buFont typeface="+mj-ea"/>
              <a:buAutoNum type="circleNumDbPlain" startAt="3"/>
            </a:pPr>
            <a:r>
              <a:rPr lang="en-US" sz="2400" b="1" dirty="0" smtClean="0">
                <a:solidFill>
                  <a:srgbClr val="000000"/>
                </a:solidFill>
                <a:latin typeface="Arial"/>
                <a:cs typeface="Arial"/>
              </a:rPr>
              <a:t>Check System Version</a:t>
            </a:r>
            <a:endParaRPr lang="en-US" sz="2400" b="1" dirty="0">
              <a:solidFill>
                <a:srgbClr val="000000"/>
              </a:solidFill>
              <a:latin typeface="Arial"/>
              <a:cs typeface="Arial"/>
            </a:endParaRPr>
          </a:p>
          <a:p>
            <a:endParaRPr lang="en-US" b="1" dirty="0" smtClean="0">
              <a:solidFill>
                <a:srgbClr val="000000"/>
              </a:solidFill>
              <a:latin typeface="Arial"/>
              <a:cs typeface="Arial"/>
            </a:endParaRPr>
          </a:p>
          <a:p>
            <a:r>
              <a:rPr lang="en-US" sz="2400" dirty="0"/>
              <a:t>The following features are available only in Android 5.0 (API level 21) and above:</a:t>
            </a:r>
          </a:p>
          <a:p>
            <a:pPr marL="342900" indent="-342900">
              <a:buFont typeface="Wingdings" charset="2"/>
              <a:buChar char="ü"/>
            </a:pPr>
            <a:r>
              <a:rPr lang="en-US" sz="2400" dirty="0"/>
              <a:t>Activity transitions</a:t>
            </a:r>
          </a:p>
          <a:p>
            <a:pPr marL="342900" indent="-342900">
              <a:buFont typeface="Wingdings" charset="2"/>
              <a:buChar char="ü"/>
            </a:pPr>
            <a:r>
              <a:rPr lang="en-US" sz="2400" dirty="0"/>
              <a:t>Touch feedback</a:t>
            </a:r>
          </a:p>
          <a:p>
            <a:pPr marL="342900" indent="-342900">
              <a:buFont typeface="Wingdings" charset="2"/>
              <a:buChar char="ü"/>
            </a:pPr>
            <a:r>
              <a:rPr lang="en-US" sz="2400" dirty="0"/>
              <a:t>Reveal animations</a:t>
            </a:r>
          </a:p>
          <a:p>
            <a:pPr marL="342900" indent="-342900">
              <a:buFont typeface="Wingdings" charset="2"/>
              <a:buChar char="ü"/>
            </a:pPr>
            <a:r>
              <a:rPr lang="en-US" sz="2400" dirty="0"/>
              <a:t>Path-based animations</a:t>
            </a:r>
          </a:p>
          <a:p>
            <a:pPr marL="342900" indent="-342900">
              <a:buFont typeface="Wingdings" charset="2"/>
              <a:buChar char="ü"/>
            </a:pPr>
            <a:r>
              <a:rPr lang="en-US" sz="2400" dirty="0"/>
              <a:t>Vector </a:t>
            </a:r>
            <a:r>
              <a:rPr lang="en-US" sz="2400" dirty="0" err="1"/>
              <a:t>drawables</a:t>
            </a:r>
            <a:endParaRPr lang="en-US" sz="2400" dirty="0"/>
          </a:p>
          <a:p>
            <a:pPr marL="342900" indent="-342900">
              <a:buFont typeface="Wingdings" charset="2"/>
              <a:buChar char="ü"/>
            </a:pPr>
            <a:r>
              <a:rPr lang="en-US" sz="2400" dirty="0" err="1"/>
              <a:t>Drawable</a:t>
            </a:r>
            <a:r>
              <a:rPr lang="en-US" sz="2400" dirty="0"/>
              <a:t> </a:t>
            </a:r>
            <a:r>
              <a:rPr lang="en-US" sz="2400" dirty="0" smtClean="0"/>
              <a:t>tinting</a:t>
            </a:r>
          </a:p>
          <a:p>
            <a:pPr marL="342900" indent="-342900">
              <a:buFont typeface="Wingdings" charset="2"/>
              <a:buChar char="ü"/>
            </a:pPr>
            <a:endParaRPr lang="en-US" sz="2400" dirty="0"/>
          </a:p>
          <a:p>
            <a:r>
              <a:rPr lang="en-US" b="1" dirty="0" smtClean="0">
                <a:solidFill>
                  <a:srgbClr val="000000"/>
                </a:solidFill>
                <a:latin typeface="Arial"/>
                <a:cs typeface="Arial"/>
              </a:rPr>
              <a:t> </a:t>
            </a:r>
            <a:endParaRPr lang="en-US" dirty="0"/>
          </a:p>
        </p:txBody>
      </p:sp>
      <p:sp>
        <p:nvSpPr>
          <p:cNvPr id="4" name="Rectangle 3"/>
          <p:cNvSpPr/>
          <p:nvPr/>
        </p:nvSpPr>
        <p:spPr>
          <a:xfrm>
            <a:off x="5180012" y="4919008"/>
            <a:ext cx="7008813" cy="1938992"/>
          </a:xfrm>
          <a:prstGeom prst="rect">
            <a:avLst/>
          </a:prstGeom>
        </p:spPr>
        <p:txBody>
          <a:bodyPr wrap="square">
            <a:spAutoFit/>
          </a:bodyPr>
          <a:lstStyle/>
          <a:p>
            <a:r>
              <a:rPr lang="en-US" sz="2000" i="1" dirty="0">
                <a:solidFill>
                  <a:schemeClr val="accent3">
                    <a:lumMod val="75000"/>
                  </a:schemeClr>
                </a:solidFill>
              </a:rPr>
              <a:t>// Check if we're running on Android 5.0 or higher</a:t>
            </a:r>
          </a:p>
          <a:p>
            <a:r>
              <a:rPr lang="en-US" sz="2000" i="1" dirty="0">
                <a:solidFill>
                  <a:schemeClr val="accent2"/>
                </a:solidFill>
              </a:rPr>
              <a:t>if (</a:t>
            </a:r>
            <a:r>
              <a:rPr lang="en-US" sz="2000" i="1" dirty="0" err="1">
                <a:solidFill>
                  <a:schemeClr val="accent2"/>
                </a:solidFill>
              </a:rPr>
              <a:t>Build.VERSION.SDK_INT</a:t>
            </a:r>
            <a:r>
              <a:rPr lang="en-US" sz="2000" i="1" dirty="0">
                <a:solidFill>
                  <a:schemeClr val="accent2"/>
                </a:solidFill>
              </a:rPr>
              <a:t> &gt;= </a:t>
            </a:r>
            <a:r>
              <a:rPr lang="en-US" sz="2000" i="1" dirty="0" err="1">
                <a:solidFill>
                  <a:schemeClr val="accent2"/>
                </a:solidFill>
              </a:rPr>
              <a:t>Build.VERSION_CODES.LOLLIPOP</a:t>
            </a:r>
            <a:r>
              <a:rPr lang="en-US" sz="2000" i="1" dirty="0">
                <a:solidFill>
                  <a:schemeClr val="accent2"/>
                </a:solidFill>
              </a:rPr>
              <a:t>) {</a:t>
            </a:r>
          </a:p>
          <a:p>
            <a:r>
              <a:rPr lang="en-US" sz="2000" i="1" dirty="0">
                <a:solidFill>
                  <a:schemeClr val="accent2"/>
                </a:solidFill>
              </a:rPr>
              <a:t>    // Call some material design APIs here</a:t>
            </a:r>
          </a:p>
          <a:p>
            <a:r>
              <a:rPr lang="en-US" sz="2000" i="1" dirty="0">
                <a:solidFill>
                  <a:schemeClr val="accent2"/>
                </a:solidFill>
              </a:rPr>
              <a:t>} else {</a:t>
            </a:r>
          </a:p>
          <a:p>
            <a:r>
              <a:rPr lang="en-US" sz="2000" i="1" dirty="0">
                <a:solidFill>
                  <a:schemeClr val="accent2"/>
                </a:solidFill>
              </a:rPr>
              <a:t>    // Implement this feature without material design</a:t>
            </a:r>
          </a:p>
          <a:p>
            <a:r>
              <a:rPr lang="en-US" sz="2000" i="1" dirty="0">
                <a:solidFill>
                  <a:schemeClr val="accent2"/>
                </a:solidFill>
              </a:rPr>
              <a:t>}</a:t>
            </a:r>
          </a:p>
        </p:txBody>
      </p:sp>
      <p:sp>
        <p:nvSpPr>
          <p:cNvPr id="5" name="Rounded Rectangular Callout 4"/>
          <p:cNvSpPr/>
          <p:nvPr/>
        </p:nvSpPr>
        <p:spPr>
          <a:xfrm>
            <a:off x="531812" y="5105400"/>
            <a:ext cx="2590800" cy="838200"/>
          </a:xfrm>
          <a:prstGeom prst="wedgeRoundRectCallout">
            <a:avLst>
              <a:gd name="adj1" fmla="val 123243"/>
              <a:gd name="adj2" fmla="val 2425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check the system version at runtime before you invoke the APIs </a:t>
            </a:r>
          </a:p>
        </p:txBody>
      </p:sp>
    </p:spTree>
    <p:extLst>
      <p:ext uri="{BB962C8B-B14F-4D97-AF65-F5344CB8AC3E}">
        <p14:creationId xmlns:p14="http://schemas.microsoft.com/office/powerpoint/2010/main" val="22164965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a:ln>
                  <a:solidFill>
                    <a:schemeClr val="tx1"/>
                  </a:solidFill>
                </a:ln>
                <a:solidFill>
                  <a:schemeClr val="bg1"/>
                </a:solidFill>
                <a:cs typeface="Arial" pitchFamily="34" charset="0"/>
              </a:rPr>
              <a:t>Material </a:t>
            </a:r>
            <a:r>
              <a:rPr lang="en-US" sz="6600" b="1" kern="0" dirty="0" smtClean="0">
                <a:ln>
                  <a:solidFill>
                    <a:schemeClr val="tx1"/>
                  </a:solidFill>
                </a:ln>
                <a:solidFill>
                  <a:schemeClr val="bg1"/>
                </a:solidFill>
                <a:cs typeface="Arial" pitchFamily="34" charset="0"/>
              </a:rPr>
              <a:t>Design</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a:solidFill>
                  <a:schemeClr val="tx1"/>
                </a:solidFill>
              </a:rPr>
              <a:t>Change the Application Theme</a:t>
            </a:r>
          </a:p>
        </p:txBody>
      </p:sp>
    </p:spTree>
    <p:extLst>
      <p:ext uri="{BB962C8B-B14F-4D97-AF65-F5344CB8AC3E}">
        <p14:creationId xmlns:p14="http://schemas.microsoft.com/office/powerpoint/2010/main" val="428010482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Material Theme</a:t>
            </a:r>
          </a:p>
          <a:p>
            <a:pPr algn="l">
              <a:defRPr/>
            </a:pPr>
            <a:endParaRPr lang="en-US" b="1" kern="0" dirty="0">
              <a:solidFill>
                <a:schemeClr val="bg1"/>
              </a:solidFill>
            </a:endParaRPr>
          </a:p>
        </p:txBody>
      </p:sp>
      <p:pic>
        <p:nvPicPr>
          <p:cNvPr id="9" name="Picture 8" descr="color_attrib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295400"/>
            <a:ext cx="8128000" cy="3835400"/>
          </a:xfrm>
          <a:prstGeom prst="rect">
            <a:avLst/>
          </a:prstGeom>
        </p:spPr>
      </p:pic>
      <p:pic>
        <p:nvPicPr>
          <p:cNvPr id="6" name="Picture 5" descr="ThemeColo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3812" y="1295400"/>
            <a:ext cx="2953820" cy="5410200"/>
          </a:xfrm>
          <a:prstGeom prst="rect">
            <a:avLst/>
          </a:prstGeom>
        </p:spPr>
      </p:pic>
    </p:spTree>
    <p:extLst>
      <p:ext uri="{BB962C8B-B14F-4D97-AF65-F5344CB8AC3E}">
        <p14:creationId xmlns:p14="http://schemas.microsoft.com/office/powerpoint/2010/main" val="217601597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Theme</a:t>
            </a:r>
          </a:p>
          <a:p>
            <a:pPr algn="l">
              <a:defRPr/>
            </a:pPr>
            <a:endParaRPr lang="en-US" b="1" kern="0" dirty="0">
              <a:solidFill>
                <a:schemeClr val="bg1"/>
              </a:solidFill>
            </a:endParaRPr>
          </a:p>
        </p:txBody>
      </p:sp>
      <p:sp>
        <p:nvSpPr>
          <p:cNvPr id="2" name="Rectangle 1"/>
          <p:cNvSpPr/>
          <p:nvPr/>
        </p:nvSpPr>
        <p:spPr>
          <a:xfrm>
            <a:off x="150813" y="1524000"/>
            <a:ext cx="3172663" cy="1292662"/>
          </a:xfrm>
          <a:prstGeom prst="rect">
            <a:avLst/>
          </a:prstGeom>
          <a:ln>
            <a:solidFill>
              <a:srgbClr val="FFFFFF"/>
            </a:solidFill>
          </a:ln>
        </p:spPr>
        <p:txBody>
          <a:bodyPr wrap="none">
            <a:spAutoFit/>
          </a:bodyPr>
          <a:lstStyle/>
          <a:p>
            <a:pPr marL="457200" indent="-457200">
              <a:buFont typeface="+mj-ea"/>
              <a:buAutoNum type="circleNumDbPlain"/>
            </a:pPr>
            <a:r>
              <a:rPr lang="en-US" sz="2400" b="1" dirty="0" smtClean="0">
                <a:solidFill>
                  <a:srgbClr val="000000"/>
                </a:solidFill>
                <a:latin typeface="Arial"/>
                <a:cs typeface="Arial"/>
              </a:rPr>
              <a:t>Choose the Color</a:t>
            </a:r>
            <a:endParaRPr lang="en-US" sz="2400" b="1" dirty="0">
              <a:solidFill>
                <a:srgbClr val="000000"/>
              </a:solidFill>
              <a:latin typeface="Arial"/>
              <a:cs typeface="Arial"/>
            </a:endParaRPr>
          </a:p>
          <a:p>
            <a:endParaRPr lang="en-US" b="1" dirty="0" smtClean="0">
              <a:solidFill>
                <a:srgbClr val="000000"/>
              </a:solidFill>
              <a:latin typeface="Arial"/>
              <a:cs typeface="Arial"/>
            </a:endParaRPr>
          </a:p>
          <a:p>
            <a:r>
              <a:rPr lang="en-US" b="1" dirty="0">
                <a:solidFill>
                  <a:srgbClr val="000000"/>
                </a:solidFill>
                <a:latin typeface="Arial"/>
                <a:cs typeface="Arial"/>
                <a:hlinkClick r:id="rId3"/>
              </a:rPr>
              <a:t>www.materialpalette.com</a:t>
            </a:r>
            <a:r>
              <a:rPr lang="en-US" b="1" dirty="0" smtClean="0">
                <a:solidFill>
                  <a:srgbClr val="000000"/>
                </a:solidFill>
                <a:latin typeface="Arial"/>
                <a:cs typeface="Arial"/>
                <a:hlinkClick r:id="rId3"/>
              </a:rPr>
              <a:t>/</a:t>
            </a:r>
            <a:endParaRPr lang="en-US" b="1" dirty="0" smtClean="0">
              <a:solidFill>
                <a:srgbClr val="000000"/>
              </a:solidFill>
              <a:latin typeface="Arial"/>
              <a:cs typeface="Arial"/>
            </a:endParaRPr>
          </a:p>
          <a:p>
            <a:endParaRPr lang="en-US" b="1" dirty="0" smtClean="0">
              <a:solidFill>
                <a:srgbClr val="000000"/>
              </a:solidFill>
              <a:latin typeface="Arial"/>
              <a:cs typeface="Arial"/>
            </a:endParaRPr>
          </a:p>
        </p:txBody>
      </p:sp>
      <p:pic>
        <p:nvPicPr>
          <p:cNvPr id="3" name="Picture 2" descr="Screen Shot 2015-05-08 at 10.4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1737" y="1143000"/>
            <a:ext cx="8783189" cy="5486400"/>
          </a:xfrm>
          <a:prstGeom prst="rect">
            <a:avLst/>
          </a:prstGeom>
        </p:spPr>
      </p:pic>
      <p:sp>
        <p:nvSpPr>
          <p:cNvPr id="5" name="Rounded Rectangular Callout 4"/>
          <p:cNvSpPr/>
          <p:nvPr/>
        </p:nvSpPr>
        <p:spPr>
          <a:xfrm>
            <a:off x="5256212" y="5562600"/>
            <a:ext cx="1524000" cy="762000"/>
          </a:xfrm>
          <a:prstGeom prst="wedgeRoundRectCallout">
            <a:avLst>
              <a:gd name="adj1" fmla="val 191315"/>
              <a:gd name="adj2" fmla="val -133481"/>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 theme</a:t>
            </a:r>
            <a:endParaRPr lang="en-US" dirty="0"/>
          </a:p>
        </p:txBody>
      </p:sp>
      <p:sp>
        <p:nvSpPr>
          <p:cNvPr id="7" name="Rounded Rectangular Callout 6"/>
          <p:cNvSpPr/>
          <p:nvPr/>
        </p:nvSpPr>
        <p:spPr>
          <a:xfrm>
            <a:off x="5408612" y="2590800"/>
            <a:ext cx="1524000" cy="762000"/>
          </a:xfrm>
          <a:prstGeom prst="wedgeRoundRectCallout">
            <a:avLst>
              <a:gd name="adj1" fmla="val 190399"/>
              <a:gd name="adj2" fmla="val 113784"/>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Overview of selection</a:t>
            </a:r>
            <a:endParaRPr lang="en-US" dirty="0"/>
          </a:p>
        </p:txBody>
      </p:sp>
    </p:spTree>
    <p:extLst>
      <p:ext uri="{BB962C8B-B14F-4D97-AF65-F5344CB8AC3E}">
        <p14:creationId xmlns:p14="http://schemas.microsoft.com/office/powerpoint/2010/main" val="31125520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Theme</a:t>
            </a:r>
          </a:p>
          <a:p>
            <a:pPr algn="l">
              <a:defRPr/>
            </a:pPr>
            <a:endParaRPr lang="en-US" b="1" kern="0" dirty="0">
              <a:solidFill>
                <a:schemeClr val="bg1"/>
              </a:solidFill>
            </a:endParaRPr>
          </a:p>
        </p:txBody>
      </p:sp>
      <p:sp>
        <p:nvSpPr>
          <p:cNvPr id="2" name="Rectangle 1"/>
          <p:cNvSpPr/>
          <p:nvPr/>
        </p:nvSpPr>
        <p:spPr>
          <a:xfrm>
            <a:off x="150813" y="1524000"/>
            <a:ext cx="2852063" cy="1384995"/>
          </a:xfrm>
          <a:prstGeom prst="rect">
            <a:avLst/>
          </a:prstGeom>
          <a:ln>
            <a:solidFill>
              <a:srgbClr val="FFFFFF"/>
            </a:solidFill>
          </a:ln>
        </p:spPr>
        <p:txBody>
          <a:bodyPr wrap="none">
            <a:spAutoFit/>
          </a:bodyPr>
          <a:lstStyle/>
          <a:p>
            <a:pPr marL="457200" indent="-457200">
              <a:buFont typeface="+mj-ea"/>
              <a:buAutoNum type="circleNumDbPlain" startAt="2"/>
            </a:pPr>
            <a:r>
              <a:rPr lang="en-US" sz="2400" b="1" dirty="0" smtClean="0">
                <a:solidFill>
                  <a:srgbClr val="000000"/>
                </a:solidFill>
                <a:latin typeface="Arial"/>
                <a:cs typeface="Arial"/>
              </a:rPr>
              <a:t>Set the value in </a:t>
            </a:r>
          </a:p>
          <a:p>
            <a:r>
              <a:rPr lang="en-US" sz="2400" b="1" dirty="0" err="1">
                <a:solidFill>
                  <a:srgbClr val="000000"/>
                </a:solidFill>
                <a:latin typeface="Arial"/>
                <a:cs typeface="Arial"/>
              </a:rPr>
              <a:t>c</a:t>
            </a:r>
            <a:r>
              <a:rPr lang="en-US" sz="2400" b="1" dirty="0" err="1" smtClean="0">
                <a:solidFill>
                  <a:srgbClr val="000000"/>
                </a:solidFill>
                <a:latin typeface="Arial"/>
                <a:cs typeface="Arial"/>
              </a:rPr>
              <a:t>olors.xml</a:t>
            </a:r>
            <a:endParaRPr lang="en-US" sz="2400" b="1" dirty="0">
              <a:solidFill>
                <a:srgbClr val="000000"/>
              </a:solidFill>
              <a:latin typeface="Arial"/>
              <a:cs typeface="Arial"/>
            </a:endParaRPr>
          </a:p>
          <a:p>
            <a:endParaRPr lang="en-US" b="1" dirty="0" smtClean="0">
              <a:solidFill>
                <a:srgbClr val="000000"/>
              </a:solidFill>
              <a:latin typeface="Arial"/>
              <a:cs typeface="Arial"/>
            </a:endParaRPr>
          </a:p>
          <a:p>
            <a:endParaRPr lang="en-US" b="1" dirty="0" smtClean="0">
              <a:solidFill>
                <a:srgbClr val="000000"/>
              </a:solidFill>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737" y="1294027"/>
            <a:ext cx="8783189" cy="5184346"/>
          </a:xfrm>
          <a:prstGeom prst="rect">
            <a:avLst/>
          </a:prstGeom>
        </p:spPr>
      </p:pic>
      <p:sp>
        <p:nvSpPr>
          <p:cNvPr id="5" name="Rounded Rectangular Callout 4"/>
          <p:cNvSpPr/>
          <p:nvPr/>
        </p:nvSpPr>
        <p:spPr>
          <a:xfrm>
            <a:off x="5256212" y="5562600"/>
            <a:ext cx="1524000" cy="762000"/>
          </a:xfrm>
          <a:prstGeom prst="wedgeRoundRectCallout">
            <a:avLst>
              <a:gd name="adj1" fmla="val 62194"/>
              <a:gd name="adj2" fmla="val -386241"/>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Colors values</a:t>
            </a:r>
            <a:endParaRPr lang="en-US" dirty="0"/>
          </a:p>
        </p:txBody>
      </p:sp>
      <p:sp>
        <p:nvSpPr>
          <p:cNvPr id="7" name="Rounded Rectangular Callout 6"/>
          <p:cNvSpPr/>
          <p:nvPr/>
        </p:nvSpPr>
        <p:spPr>
          <a:xfrm>
            <a:off x="1370012" y="4114800"/>
            <a:ext cx="1524000" cy="762000"/>
          </a:xfrm>
          <a:prstGeom prst="wedgeRoundRectCallout">
            <a:avLst>
              <a:gd name="adj1" fmla="val 147359"/>
              <a:gd name="adj2" fmla="val -52891"/>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Overview of selection</a:t>
            </a:r>
            <a:endParaRPr lang="en-US" dirty="0"/>
          </a:p>
        </p:txBody>
      </p:sp>
    </p:spTree>
    <p:extLst>
      <p:ext uri="{BB962C8B-B14F-4D97-AF65-F5344CB8AC3E}">
        <p14:creationId xmlns:p14="http://schemas.microsoft.com/office/powerpoint/2010/main" val="2430812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Theme</a:t>
            </a:r>
          </a:p>
          <a:p>
            <a:pPr algn="l">
              <a:defRPr/>
            </a:pPr>
            <a:endParaRPr lang="en-US" b="1" kern="0" dirty="0">
              <a:solidFill>
                <a:schemeClr val="bg1"/>
              </a:solidFill>
            </a:endParaRPr>
          </a:p>
        </p:txBody>
      </p:sp>
      <p:sp>
        <p:nvSpPr>
          <p:cNvPr id="2" name="Rectangle 1"/>
          <p:cNvSpPr/>
          <p:nvPr/>
        </p:nvSpPr>
        <p:spPr>
          <a:xfrm>
            <a:off x="150813" y="1524000"/>
            <a:ext cx="3377848" cy="1015663"/>
          </a:xfrm>
          <a:prstGeom prst="rect">
            <a:avLst/>
          </a:prstGeom>
          <a:ln>
            <a:solidFill>
              <a:srgbClr val="FFFFFF"/>
            </a:solidFill>
          </a:ln>
        </p:spPr>
        <p:txBody>
          <a:bodyPr wrap="none">
            <a:spAutoFit/>
          </a:bodyPr>
          <a:lstStyle/>
          <a:p>
            <a:pPr marL="457200" indent="-457200">
              <a:buFont typeface="+mj-ea"/>
              <a:buAutoNum type="circleNumDbPlain" startAt="3"/>
            </a:pPr>
            <a:r>
              <a:rPr lang="en-US" sz="2400" b="1" dirty="0" smtClean="0">
                <a:solidFill>
                  <a:srgbClr val="000000"/>
                </a:solidFill>
                <a:latin typeface="Arial"/>
                <a:cs typeface="Arial"/>
              </a:rPr>
              <a:t>Apply in </a:t>
            </a:r>
            <a:r>
              <a:rPr lang="en-US" sz="2400" b="1" dirty="0" err="1" smtClean="0">
                <a:solidFill>
                  <a:srgbClr val="000000"/>
                </a:solidFill>
                <a:latin typeface="Arial"/>
                <a:cs typeface="Arial"/>
              </a:rPr>
              <a:t>styles.xml</a:t>
            </a:r>
            <a:endParaRPr lang="en-US" sz="2400" b="1" dirty="0">
              <a:solidFill>
                <a:srgbClr val="000000"/>
              </a:solidFill>
              <a:latin typeface="Arial"/>
              <a:cs typeface="Arial"/>
            </a:endParaRPr>
          </a:p>
          <a:p>
            <a:endParaRPr lang="en-US" b="1" dirty="0" smtClean="0">
              <a:solidFill>
                <a:srgbClr val="000000"/>
              </a:solidFill>
              <a:latin typeface="Arial"/>
              <a:cs typeface="Arial"/>
            </a:endParaRPr>
          </a:p>
          <a:p>
            <a:endParaRPr lang="en-US" b="1" dirty="0" smtClean="0">
              <a:solidFill>
                <a:srgbClr val="000000"/>
              </a:solidFill>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098" y="1219200"/>
            <a:ext cx="8783189" cy="5105400"/>
          </a:xfrm>
          <a:prstGeom prst="rect">
            <a:avLst/>
          </a:prstGeom>
        </p:spPr>
      </p:pic>
      <p:sp>
        <p:nvSpPr>
          <p:cNvPr id="5" name="Rounded Rectangular Callout 4"/>
          <p:cNvSpPr/>
          <p:nvPr/>
        </p:nvSpPr>
        <p:spPr>
          <a:xfrm>
            <a:off x="5256212" y="5562600"/>
            <a:ext cx="1524000" cy="762000"/>
          </a:xfrm>
          <a:prstGeom prst="wedgeRoundRectCallout">
            <a:avLst>
              <a:gd name="adj1" fmla="val 62194"/>
              <a:gd name="adj2" fmla="val -386241"/>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Value Applied</a:t>
            </a:r>
            <a:endParaRPr lang="en-US" dirty="0"/>
          </a:p>
        </p:txBody>
      </p:sp>
      <p:sp>
        <p:nvSpPr>
          <p:cNvPr id="7" name="Rounded Rectangular Callout 6"/>
          <p:cNvSpPr/>
          <p:nvPr/>
        </p:nvSpPr>
        <p:spPr>
          <a:xfrm>
            <a:off x="1370012" y="4114800"/>
            <a:ext cx="1524000" cy="762000"/>
          </a:xfrm>
          <a:prstGeom prst="wedgeRoundRectCallout">
            <a:avLst>
              <a:gd name="adj1" fmla="val 158348"/>
              <a:gd name="adj2" fmla="val 25868"/>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Overview of selection</a:t>
            </a:r>
            <a:endParaRPr lang="en-US" dirty="0"/>
          </a:p>
        </p:txBody>
      </p:sp>
    </p:spTree>
    <p:extLst>
      <p:ext uri="{BB962C8B-B14F-4D97-AF65-F5344CB8AC3E}">
        <p14:creationId xmlns:p14="http://schemas.microsoft.com/office/powerpoint/2010/main" val="108959957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smtClean="0">
                <a:solidFill>
                  <a:schemeClr val="bg1"/>
                </a:solidFill>
              </a:rPr>
              <a:t>Extend </a:t>
            </a:r>
            <a:r>
              <a:rPr lang="en-US" sz="3600" b="1" kern="0" dirty="0">
                <a:solidFill>
                  <a:schemeClr val="bg1"/>
                </a:solidFill>
              </a:rPr>
              <a:t>Activities from </a:t>
            </a:r>
            <a:r>
              <a:rPr lang="en-US" sz="3600" b="1" kern="0" dirty="0" err="1">
                <a:solidFill>
                  <a:schemeClr val="bg1"/>
                </a:solidFill>
              </a:rPr>
              <a:t>ActionBarActivity</a:t>
            </a:r>
            <a:endParaRPr lang="en-US" sz="3600" b="1" kern="0" dirty="0">
              <a:solidFill>
                <a:schemeClr val="bg1"/>
              </a:solidFill>
            </a:endParaRPr>
          </a:p>
          <a:p>
            <a:pPr algn="l">
              <a:defRPr/>
            </a:pPr>
            <a:endParaRPr lang="en-US" b="1" kern="0" dirty="0">
              <a:solidFill>
                <a:schemeClr val="bg1"/>
              </a:solidFill>
            </a:endParaRPr>
          </a:p>
        </p:txBody>
      </p:sp>
      <p:sp>
        <p:nvSpPr>
          <p:cNvPr id="2" name="Rectangle 1"/>
          <p:cNvSpPr/>
          <p:nvPr/>
        </p:nvSpPr>
        <p:spPr>
          <a:xfrm>
            <a:off x="150812" y="1371600"/>
            <a:ext cx="9159491" cy="2585323"/>
          </a:xfrm>
          <a:prstGeom prst="rect">
            <a:avLst/>
          </a:prstGeom>
          <a:ln>
            <a:solidFill>
              <a:srgbClr val="FFFFFF"/>
            </a:solidFill>
          </a:ln>
        </p:spPr>
        <p:txBody>
          <a:bodyPr wrap="none">
            <a:spAutoFit/>
          </a:bodyPr>
          <a:lstStyle/>
          <a:p>
            <a:r>
              <a:rPr lang="en-US" b="1" dirty="0" err="1" smtClean="0">
                <a:solidFill>
                  <a:srgbClr val="000000"/>
                </a:solidFill>
                <a:latin typeface="Arial"/>
                <a:cs typeface="Arial"/>
              </a:rPr>
              <a:t>ActionBarActivity</a:t>
            </a:r>
            <a:r>
              <a:rPr lang="en-US" b="1" dirty="0" smtClean="0">
                <a:solidFill>
                  <a:srgbClr val="000000"/>
                </a:solidFill>
                <a:latin typeface="Arial"/>
                <a:cs typeface="Arial"/>
              </a:rPr>
              <a:t> </a:t>
            </a:r>
            <a:r>
              <a:rPr lang="en-US" b="1" dirty="0">
                <a:solidFill>
                  <a:srgbClr val="000000"/>
                </a:solidFill>
                <a:latin typeface="Arial"/>
                <a:cs typeface="Arial"/>
              </a:rPr>
              <a:t>is a subclass of </a:t>
            </a:r>
            <a:r>
              <a:rPr lang="en-US" b="1" dirty="0" err="1">
                <a:solidFill>
                  <a:srgbClr val="000000"/>
                </a:solidFill>
                <a:latin typeface="Arial"/>
                <a:cs typeface="Arial"/>
              </a:rPr>
              <a:t>FragmentActivity</a:t>
            </a:r>
            <a:r>
              <a:rPr lang="en-US" b="1" dirty="0">
                <a:solidFill>
                  <a:srgbClr val="000000"/>
                </a:solidFill>
                <a:latin typeface="Arial"/>
                <a:cs typeface="Arial"/>
              </a:rPr>
              <a:t>, so there should be no </a:t>
            </a:r>
            <a:r>
              <a:rPr lang="en-US" b="1" dirty="0" smtClean="0">
                <a:solidFill>
                  <a:srgbClr val="000000"/>
                </a:solidFill>
                <a:latin typeface="Arial"/>
                <a:cs typeface="Arial"/>
              </a:rPr>
              <a:t>issues</a:t>
            </a:r>
          </a:p>
          <a:p>
            <a:r>
              <a:rPr lang="en-US" b="1" dirty="0" smtClean="0">
                <a:solidFill>
                  <a:srgbClr val="000000"/>
                </a:solidFill>
                <a:latin typeface="Arial"/>
                <a:cs typeface="Arial"/>
              </a:rPr>
              <a:t> </a:t>
            </a:r>
            <a:r>
              <a:rPr lang="en-US" b="1" dirty="0">
                <a:solidFill>
                  <a:srgbClr val="000000"/>
                </a:solidFill>
                <a:latin typeface="Arial"/>
                <a:cs typeface="Arial"/>
              </a:rPr>
              <a:t>if you were using </a:t>
            </a:r>
            <a:r>
              <a:rPr lang="en-US" b="1" dirty="0" err="1">
                <a:solidFill>
                  <a:srgbClr val="000000"/>
                </a:solidFill>
                <a:latin typeface="Arial"/>
                <a:cs typeface="Arial"/>
              </a:rPr>
              <a:t>FragmentActivity</a:t>
            </a:r>
            <a:r>
              <a:rPr lang="en-US" b="1" dirty="0">
                <a:solidFill>
                  <a:srgbClr val="000000"/>
                </a:solidFill>
                <a:latin typeface="Arial"/>
                <a:cs typeface="Arial"/>
              </a:rPr>
              <a:t> from the older support library:</a:t>
            </a:r>
          </a:p>
          <a:p>
            <a:endParaRPr lang="en-US" b="1" dirty="0" smtClean="0">
              <a:solidFill>
                <a:srgbClr val="000000"/>
              </a:solidFill>
              <a:latin typeface="Arial"/>
              <a:cs typeface="Arial"/>
            </a:endParaRPr>
          </a:p>
          <a:p>
            <a:r>
              <a:rPr lang="en-US" i="1" dirty="0" smtClean="0">
                <a:solidFill>
                  <a:schemeClr val="accent2"/>
                </a:solidFill>
                <a:latin typeface="Arial"/>
                <a:cs typeface="Arial"/>
              </a:rPr>
              <a:t>public </a:t>
            </a:r>
            <a:r>
              <a:rPr lang="en-US" i="1" dirty="0">
                <a:solidFill>
                  <a:schemeClr val="accent2"/>
                </a:solidFill>
                <a:latin typeface="Arial"/>
                <a:cs typeface="Arial"/>
              </a:rPr>
              <a:t>class </a:t>
            </a:r>
            <a:r>
              <a:rPr lang="en-US" i="1" dirty="0" err="1">
                <a:solidFill>
                  <a:schemeClr val="accent2"/>
                </a:solidFill>
                <a:latin typeface="Arial"/>
                <a:cs typeface="Arial"/>
              </a:rPr>
              <a:t>HomeActivity</a:t>
            </a:r>
            <a:r>
              <a:rPr lang="en-US" i="1" dirty="0">
                <a:solidFill>
                  <a:schemeClr val="accent2"/>
                </a:solidFill>
                <a:latin typeface="Arial"/>
                <a:cs typeface="Arial"/>
              </a:rPr>
              <a:t> extends </a:t>
            </a:r>
            <a:r>
              <a:rPr lang="en-US" i="1" dirty="0" err="1">
                <a:solidFill>
                  <a:schemeClr val="accent2"/>
                </a:solidFill>
                <a:latin typeface="Arial"/>
                <a:cs typeface="Arial"/>
              </a:rPr>
              <a:t>ActionBarActivity</a:t>
            </a:r>
            <a:r>
              <a:rPr lang="en-US" i="1" dirty="0">
                <a:solidFill>
                  <a:schemeClr val="accent2"/>
                </a:solidFill>
                <a:latin typeface="Arial"/>
                <a:cs typeface="Arial"/>
              </a:rPr>
              <a:t> </a:t>
            </a:r>
            <a:endParaRPr lang="en-US" i="1" dirty="0" smtClean="0">
              <a:solidFill>
                <a:schemeClr val="accent2"/>
              </a:solidFill>
              <a:latin typeface="Arial"/>
              <a:cs typeface="Arial"/>
            </a:endParaRPr>
          </a:p>
          <a:p>
            <a:r>
              <a:rPr lang="en-US" i="1" dirty="0" smtClean="0">
                <a:solidFill>
                  <a:schemeClr val="accent2"/>
                </a:solidFill>
                <a:latin typeface="Arial"/>
                <a:cs typeface="Arial"/>
              </a:rPr>
              <a:t>{ </a:t>
            </a:r>
          </a:p>
          <a:p>
            <a:r>
              <a:rPr lang="en-US" i="1" dirty="0" smtClean="0">
                <a:solidFill>
                  <a:schemeClr val="accent2"/>
                </a:solidFill>
                <a:latin typeface="Arial"/>
                <a:cs typeface="Arial"/>
              </a:rPr>
              <a:t>/</a:t>
            </a:r>
            <a:r>
              <a:rPr lang="en-US" i="1" dirty="0">
                <a:solidFill>
                  <a:schemeClr val="accent2"/>
                </a:solidFill>
                <a:latin typeface="Arial"/>
                <a:cs typeface="Arial"/>
              </a:rPr>
              <a:t>/ </a:t>
            </a:r>
            <a:r>
              <a:rPr lang="en-US" i="1" dirty="0" smtClean="0">
                <a:solidFill>
                  <a:schemeClr val="accent2"/>
                </a:solidFill>
                <a:latin typeface="Arial"/>
                <a:cs typeface="Arial"/>
              </a:rPr>
              <a:t>Implementation</a:t>
            </a:r>
          </a:p>
          <a:p>
            <a:r>
              <a:rPr lang="en-US" i="1" dirty="0" smtClean="0">
                <a:solidFill>
                  <a:schemeClr val="accent2"/>
                </a:solidFill>
                <a:latin typeface="Arial"/>
                <a:cs typeface="Arial"/>
              </a:rPr>
              <a:t> </a:t>
            </a:r>
            <a:r>
              <a:rPr lang="en-US" i="1" dirty="0">
                <a:solidFill>
                  <a:schemeClr val="accent2"/>
                </a:solidFill>
                <a:latin typeface="Arial"/>
                <a:cs typeface="Arial"/>
              </a:rPr>
              <a:t>}</a:t>
            </a:r>
          </a:p>
          <a:p>
            <a:endParaRPr lang="en-US" b="1" dirty="0" smtClean="0">
              <a:solidFill>
                <a:srgbClr val="000000"/>
              </a:solidFill>
              <a:latin typeface="Arial"/>
              <a:cs typeface="Arial"/>
            </a:endParaRPr>
          </a:p>
          <a:p>
            <a:endParaRPr lang="en-US" b="1" dirty="0" smtClean="0">
              <a:solidFill>
                <a:srgbClr val="000000"/>
              </a:solidFill>
              <a:latin typeface="Arial"/>
              <a:cs typeface="Arial"/>
            </a:endParaRPr>
          </a:p>
        </p:txBody>
      </p:sp>
      <p:pic>
        <p:nvPicPr>
          <p:cNvPr id="4" name="Picture 3" descr="Screen Shot 2015-05-08 at 11.40.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812" y="2057400"/>
            <a:ext cx="6704012" cy="4800600"/>
          </a:xfrm>
          <a:prstGeom prst="rect">
            <a:avLst/>
          </a:prstGeom>
        </p:spPr>
      </p:pic>
      <p:sp>
        <p:nvSpPr>
          <p:cNvPr id="6" name="Oval 5"/>
          <p:cNvSpPr/>
          <p:nvPr/>
        </p:nvSpPr>
        <p:spPr>
          <a:xfrm>
            <a:off x="9523412" y="3048000"/>
            <a:ext cx="1066800" cy="3048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011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Theme Output</a:t>
            </a:r>
          </a:p>
          <a:p>
            <a:pPr algn="l">
              <a:defRPr/>
            </a:pPr>
            <a:endParaRPr lang="en-US" b="1" kern="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612" y="1143000"/>
            <a:ext cx="3642731" cy="5486400"/>
          </a:xfrm>
          <a:prstGeom prst="rect">
            <a:avLst/>
          </a:prstGeom>
        </p:spPr>
      </p:pic>
      <p:pic>
        <p:nvPicPr>
          <p:cNvPr id="4" name="Picture 3" descr="ThemeColo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612" y="1219200"/>
            <a:ext cx="2953820" cy="5410200"/>
          </a:xfrm>
          <a:prstGeom prst="rect">
            <a:avLst/>
          </a:prstGeom>
        </p:spPr>
      </p:pic>
    </p:spTree>
    <p:extLst>
      <p:ext uri="{BB962C8B-B14F-4D97-AF65-F5344CB8AC3E}">
        <p14:creationId xmlns:p14="http://schemas.microsoft.com/office/powerpoint/2010/main" val="18164681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smtClean="0">
                <a:solidFill>
                  <a:schemeClr val="bg1"/>
                </a:solidFill>
              </a:rPr>
              <a:t>Color Selection</a:t>
            </a:r>
            <a:endParaRPr lang="en-US" sz="3600" b="1" kern="0" dirty="0">
              <a:solidFill>
                <a:schemeClr val="bg1"/>
              </a:solidFill>
            </a:endParaRPr>
          </a:p>
          <a:p>
            <a:pPr algn="l">
              <a:defRPr/>
            </a:pPr>
            <a:endParaRPr lang="en-US" b="1" kern="0" dirty="0">
              <a:solidFill>
                <a:schemeClr val="bg1"/>
              </a:solidFill>
            </a:endParaRPr>
          </a:p>
        </p:txBody>
      </p:sp>
      <p:sp>
        <p:nvSpPr>
          <p:cNvPr id="2" name="Rectangle 1"/>
          <p:cNvSpPr/>
          <p:nvPr/>
        </p:nvSpPr>
        <p:spPr>
          <a:xfrm>
            <a:off x="150812" y="1371600"/>
            <a:ext cx="184666" cy="646331"/>
          </a:xfrm>
          <a:prstGeom prst="rect">
            <a:avLst/>
          </a:prstGeom>
          <a:ln>
            <a:solidFill>
              <a:srgbClr val="FFFFFF"/>
            </a:solidFill>
          </a:ln>
        </p:spPr>
        <p:txBody>
          <a:bodyPr wrap="none">
            <a:spAutoFit/>
          </a:bodyPr>
          <a:lstStyle/>
          <a:p>
            <a:endParaRPr lang="en-US" b="1" dirty="0" smtClean="0">
              <a:solidFill>
                <a:srgbClr val="000000"/>
              </a:solidFill>
              <a:latin typeface="Arial"/>
              <a:cs typeface="Arial"/>
            </a:endParaRPr>
          </a:p>
          <a:p>
            <a:endParaRPr lang="en-US" b="1" dirty="0" smtClean="0">
              <a:solidFill>
                <a:srgbClr val="000000"/>
              </a:solidFill>
              <a:latin typeface="Arial"/>
              <a:cs typeface="Arial"/>
            </a:endParaRPr>
          </a:p>
        </p:txBody>
      </p:sp>
      <p:sp>
        <p:nvSpPr>
          <p:cNvPr id="3" name="Rectangle 2"/>
          <p:cNvSpPr/>
          <p:nvPr/>
        </p:nvSpPr>
        <p:spPr>
          <a:xfrm>
            <a:off x="0" y="1295400"/>
            <a:ext cx="12188825" cy="4801315"/>
          </a:xfrm>
          <a:prstGeom prst="rect">
            <a:avLst/>
          </a:prstGeom>
        </p:spPr>
        <p:txBody>
          <a:bodyPr wrap="square">
            <a:spAutoFit/>
          </a:bodyPr>
          <a:lstStyle/>
          <a:p>
            <a:r>
              <a:rPr lang="en-US" dirty="0"/>
              <a:t>Your application’s color palette brings branding and personality to your app so we’ve made it simple to colorize UI controls by using the following theme attributes:</a:t>
            </a:r>
          </a:p>
          <a:p>
            <a:endParaRPr lang="en-US" dirty="0"/>
          </a:p>
          <a:p>
            <a:pPr marL="342900" indent="-342900">
              <a:buFont typeface="+mj-ea"/>
              <a:buAutoNum type="circleNumDbPlain"/>
            </a:pPr>
            <a:r>
              <a:rPr lang="en-US" dirty="0"/>
              <a:t> </a:t>
            </a:r>
            <a:r>
              <a:rPr lang="en-US" dirty="0" err="1" smtClean="0">
                <a:solidFill>
                  <a:srgbClr val="C0504D"/>
                </a:solidFill>
              </a:rPr>
              <a:t>colorPrimary</a:t>
            </a:r>
            <a:r>
              <a:rPr lang="en-US" dirty="0"/>
              <a:t>. The primary branding color for the app; used as the action bar background, </a:t>
            </a:r>
            <a:r>
              <a:rPr lang="en-US" dirty="0" err="1"/>
              <a:t>recents</a:t>
            </a:r>
            <a:r>
              <a:rPr lang="en-US" dirty="0"/>
              <a:t> task title and in edge effects.</a:t>
            </a:r>
          </a:p>
          <a:p>
            <a:pPr marL="342900" indent="-342900">
              <a:buFont typeface="+mj-ea"/>
              <a:buAutoNum type="circleNumDbPlain"/>
            </a:pPr>
            <a:r>
              <a:rPr lang="en-US" dirty="0"/>
              <a:t> </a:t>
            </a:r>
            <a:r>
              <a:rPr lang="en-US" dirty="0" err="1" smtClean="0">
                <a:solidFill>
                  <a:srgbClr val="C0504D"/>
                </a:solidFill>
              </a:rPr>
              <a:t>colorAccent</a:t>
            </a:r>
            <a:r>
              <a:rPr lang="en-US" dirty="0"/>
              <a:t>. Vibrant complement to the primary branding color. Applied to framework controls such as </a:t>
            </a:r>
            <a:r>
              <a:rPr lang="en-US" dirty="0" err="1"/>
              <a:t>EditText</a:t>
            </a:r>
            <a:r>
              <a:rPr lang="en-US" dirty="0"/>
              <a:t> and Switch.</a:t>
            </a:r>
          </a:p>
          <a:p>
            <a:pPr marL="342900" indent="-342900">
              <a:buFont typeface="+mj-ea"/>
              <a:buAutoNum type="circleNumDbPlain"/>
            </a:pPr>
            <a:r>
              <a:rPr lang="en-US" dirty="0"/>
              <a:t> </a:t>
            </a:r>
            <a:r>
              <a:rPr lang="en-US" dirty="0" err="1" smtClean="0">
                <a:solidFill>
                  <a:srgbClr val="C0504D"/>
                </a:solidFill>
              </a:rPr>
              <a:t>colorPrimaryDark</a:t>
            </a:r>
            <a:r>
              <a:rPr lang="en-US" dirty="0"/>
              <a:t>. Darker variant of the primary branding color; applied to the status bar.</a:t>
            </a:r>
          </a:p>
          <a:p>
            <a:endParaRPr lang="en-US" dirty="0"/>
          </a:p>
          <a:p>
            <a:r>
              <a:rPr lang="en-US" dirty="0"/>
              <a:t>Further attributes give fine grained control over colorizing controls, see: </a:t>
            </a:r>
            <a:endParaRPr lang="en-US" dirty="0" smtClean="0"/>
          </a:p>
          <a:p>
            <a:pPr marL="342900" indent="-342900">
              <a:buFont typeface="+mj-ea"/>
              <a:buAutoNum type="circleNumDbPlain" startAt="4"/>
            </a:pPr>
            <a:r>
              <a:rPr lang="en-US" dirty="0" smtClean="0"/>
              <a:t>colorControlNormal</a:t>
            </a:r>
            <a:r>
              <a:rPr lang="en-US" dirty="0"/>
              <a:t>, </a:t>
            </a:r>
            <a:endParaRPr lang="en-US" dirty="0" smtClean="0"/>
          </a:p>
          <a:p>
            <a:pPr marL="342900" indent="-342900">
              <a:buFont typeface="+mj-ea"/>
              <a:buAutoNum type="circleNumDbPlain" startAt="4"/>
            </a:pPr>
            <a:r>
              <a:rPr lang="en-US" dirty="0" err="1" smtClean="0"/>
              <a:t>colorControlActivated</a:t>
            </a:r>
            <a:r>
              <a:rPr lang="en-US" dirty="0" smtClean="0"/>
              <a:t>,</a:t>
            </a:r>
          </a:p>
          <a:p>
            <a:pPr marL="342900" indent="-342900">
              <a:buFont typeface="+mj-ea"/>
              <a:buAutoNum type="circleNumDbPlain" startAt="4"/>
            </a:pPr>
            <a:r>
              <a:rPr lang="en-US" dirty="0" err="1" smtClean="0"/>
              <a:t>colorControlHighlight</a:t>
            </a:r>
            <a:r>
              <a:rPr lang="en-US" dirty="0"/>
              <a:t>, </a:t>
            </a:r>
            <a:endParaRPr lang="en-US" dirty="0" smtClean="0"/>
          </a:p>
          <a:p>
            <a:pPr marL="342900" indent="-342900">
              <a:buFont typeface="+mj-ea"/>
              <a:buAutoNum type="circleNumDbPlain" startAt="4"/>
            </a:pPr>
            <a:r>
              <a:rPr lang="en-US" dirty="0" err="1" smtClean="0"/>
              <a:t>colorButtonNormal</a:t>
            </a:r>
            <a:r>
              <a:rPr lang="en-US" dirty="0"/>
              <a:t>, </a:t>
            </a:r>
            <a:endParaRPr lang="en-US" dirty="0" smtClean="0"/>
          </a:p>
          <a:p>
            <a:pPr marL="342900" indent="-342900">
              <a:buFont typeface="+mj-ea"/>
              <a:buAutoNum type="circleNumDbPlain" startAt="4"/>
            </a:pPr>
            <a:r>
              <a:rPr lang="en-US" dirty="0" err="1" smtClean="0"/>
              <a:t>colorSwitchThumbNormal</a:t>
            </a:r>
            <a:r>
              <a:rPr lang="en-US" dirty="0" smtClean="0"/>
              <a:t>,</a:t>
            </a:r>
          </a:p>
          <a:p>
            <a:pPr marL="342900" indent="-342900">
              <a:buFont typeface="+mj-ea"/>
              <a:buAutoNum type="circleNumDbPlain" startAt="4"/>
            </a:pPr>
            <a:r>
              <a:rPr lang="en-US" dirty="0" err="1" smtClean="0"/>
              <a:t>colorEdgeEffect</a:t>
            </a:r>
            <a:r>
              <a:rPr lang="en-US" dirty="0"/>
              <a:t>, </a:t>
            </a:r>
            <a:endParaRPr lang="en-US" dirty="0" smtClean="0"/>
          </a:p>
          <a:p>
            <a:pPr marL="342900" indent="-342900">
              <a:buFont typeface="+mj-ea"/>
              <a:buAutoNum type="circleNumDbPlain" startAt="4"/>
            </a:pPr>
            <a:r>
              <a:rPr lang="en-US" dirty="0" err="1" smtClean="0"/>
              <a:t>statusBarColor</a:t>
            </a:r>
            <a:r>
              <a:rPr lang="en-US" dirty="0" smtClean="0"/>
              <a:t> </a:t>
            </a:r>
            <a:r>
              <a:rPr lang="en-US" dirty="0"/>
              <a:t>and </a:t>
            </a:r>
          </a:p>
          <a:p>
            <a:pPr marL="342900" indent="-342900">
              <a:buFont typeface="+mj-ea"/>
              <a:buAutoNum type="circleNumDbPlain" startAt="4"/>
            </a:pPr>
            <a:r>
              <a:rPr lang="en-US" dirty="0" err="1" smtClean="0"/>
              <a:t>navigationBarColor</a:t>
            </a:r>
            <a:r>
              <a:rPr lang="en-US" dirty="0"/>
              <a:t>.</a:t>
            </a:r>
          </a:p>
        </p:txBody>
      </p:sp>
      <p:pic>
        <p:nvPicPr>
          <p:cNvPr id="7" name="Picture 6" descr="ThemeColo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211" y="2970210"/>
            <a:ext cx="2360613" cy="3887790"/>
          </a:xfrm>
          <a:prstGeom prst="rect">
            <a:avLst/>
          </a:prstGeom>
        </p:spPr>
      </p:pic>
    </p:spTree>
    <p:extLst>
      <p:ext uri="{BB962C8B-B14F-4D97-AF65-F5344CB8AC3E}">
        <p14:creationId xmlns:p14="http://schemas.microsoft.com/office/powerpoint/2010/main" val="48946815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smtClean="0">
                <a:solidFill>
                  <a:schemeClr val="bg1"/>
                </a:solidFill>
              </a:rPr>
              <a:t>Themes Selection</a:t>
            </a:r>
            <a:endParaRPr lang="en-US" sz="3600" b="1" kern="0" dirty="0">
              <a:solidFill>
                <a:schemeClr val="bg1"/>
              </a:solidFill>
            </a:endParaRPr>
          </a:p>
          <a:p>
            <a:pPr algn="l">
              <a:defRPr/>
            </a:pPr>
            <a:endParaRPr lang="en-US" b="1" kern="0" dirty="0">
              <a:solidFill>
                <a:schemeClr val="bg1"/>
              </a:solidFill>
            </a:endParaRPr>
          </a:p>
        </p:txBody>
      </p:sp>
      <p:sp>
        <p:nvSpPr>
          <p:cNvPr id="2" name="Rectangle 1"/>
          <p:cNvSpPr/>
          <p:nvPr/>
        </p:nvSpPr>
        <p:spPr>
          <a:xfrm>
            <a:off x="150812" y="1371600"/>
            <a:ext cx="8239568" cy="2308324"/>
          </a:xfrm>
          <a:prstGeom prst="rect">
            <a:avLst/>
          </a:prstGeom>
          <a:ln>
            <a:solidFill>
              <a:srgbClr val="FFFFFF"/>
            </a:solidFill>
          </a:ln>
        </p:spPr>
        <p:txBody>
          <a:bodyPr wrap="none">
            <a:spAutoFit/>
          </a:bodyPr>
          <a:lstStyle/>
          <a:p>
            <a:r>
              <a:rPr lang="en-US" dirty="0"/>
              <a:t>The available </a:t>
            </a:r>
            <a:r>
              <a:rPr lang="en-US" dirty="0" err="1"/>
              <a:t>Theme.Appcompat</a:t>
            </a:r>
            <a:r>
              <a:rPr lang="en-US" dirty="0"/>
              <a:t> which support material design include the following: </a:t>
            </a:r>
            <a:endParaRPr lang="en-US" dirty="0" smtClean="0"/>
          </a:p>
          <a:p>
            <a:pPr marL="342900" indent="-342900">
              <a:buFont typeface="+mj-ea"/>
              <a:buAutoNum type="circleNumDbPlain"/>
            </a:pPr>
            <a:r>
              <a:rPr lang="en-US" dirty="0" smtClean="0"/>
              <a:t>Theme.AppCompat</a:t>
            </a:r>
            <a:r>
              <a:rPr lang="en-US" dirty="0"/>
              <a:t>, </a:t>
            </a:r>
            <a:endParaRPr lang="en-US" dirty="0" smtClean="0"/>
          </a:p>
          <a:p>
            <a:pPr marL="342900" indent="-342900">
              <a:buFont typeface="+mj-ea"/>
              <a:buAutoNum type="circleNumDbPlain"/>
            </a:pPr>
            <a:r>
              <a:rPr lang="en-US" dirty="0" err="1" smtClean="0"/>
              <a:t>Theme.AppCompat.Light</a:t>
            </a:r>
            <a:r>
              <a:rPr lang="en-US" dirty="0"/>
              <a:t>, </a:t>
            </a:r>
            <a:endParaRPr lang="en-US" dirty="0" smtClean="0"/>
          </a:p>
          <a:p>
            <a:pPr marL="342900" indent="-342900">
              <a:buFont typeface="+mj-ea"/>
              <a:buAutoNum type="circleNumDbPlain"/>
            </a:pPr>
            <a:r>
              <a:rPr lang="en-US" dirty="0" err="1" smtClean="0"/>
              <a:t>Theme.AppCompat.Light.DarkActionBar</a:t>
            </a:r>
            <a:r>
              <a:rPr lang="en-US" dirty="0" smtClean="0"/>
              <a:t>,</a:t>
            </a:r>
          </a:p>
          <a:p>
            <a:pPr marL="342900" indent="-342900">
              <a:buFont typeface="+mj-ea"/>
              <a:buAutoNum type="circleNumDbPlain"/>
            </a:pPr>
            <a:r>
              <a:rPr lang="en-US" dirty="0" smtClean="0"/>
              <a:t> </a:t>
            </a:r>
            <a:r>
              <a:rPr lang="en-US" dirty="0" err="1"/>
              <a:t>Theme.AppCompat.DeviceDefault</a:t>
            </a:r>
            <a:r>
              <a:rPr lang="en-US" dirty="0"/>
              <a:t>, </a:t>
            </a:r>
            <a:endParaRPr lang="en-US" dirty="0" smtClean="0"/>
          </a:p>
          <a:p>
            <a:pPr marL="342900" indent="-342900">
              <a:buFont typeface="+mj-ea"/>
              <a:buAutoNum type="circleNumDbPlain"/>
            </a:pPr>
            <a:r>
              <a:rPr lang="en-US" dirty="0" err="1" smtClean="0"/>
              <a:t>Theme.AppCompat.DeviceDefault.Light</a:t>
            </a:r>
            <a:r>
              <a:rPr lang="en-US" dirty="0"/>
              <a:t>, </a:t>
            </a:r>
            <a:endParaRPr lang="en-US" dirty="0" smtClean="0"/>
          </a:p>
          <a:p>
            <a:pPr marL="342900" indent="-342900">
              <a:buFont typeface="+mj-ea"/>
              <a:buAutoNum type="circleNumDbPlain"/>
            </a:pPr>
            <a:r>
              <a:rPr lang="en-US" dirty="0" err="1" smtClean="0"/>
              <a:t>Theme.AppCompat.DeviceDefault.Light.DarkActionBar</a:t>
            </a:r>
            <a:r>
              <a:rPr lang="en-US" dirty="0"/>
              <a:t>.</a:t>
            </a:r>
            <a:endParaRPr lang="en-US" b="1" dirty="0" smtClean="0">
              <a:solidFill>
                <a:srgbClr val="000000"/>
              </a:solidFill>
              <a:latin typeface="Arial"/>
              <a:cs typeface="Arial"/>
            </a:endParaRPr>
          </a:p>
          <a:p>
            <a:endParaRPr lang="en-US" b="1" dirty="0" smtClean="0">
              <a:solidFill>
                <a:srgbClr val="000000"/>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3264026"/>
            <a:ext cx="5408611" cy="3593974"/>
          </a:xfrm>
          <a:prstGeom prst="rect">
            <a:avLst/>
          </a:prstGeom>
        </p:spPr>
      </p:pic>
      <p:sp>
        <p:nvSpPr>
          <p:cNvPr id="6" name="Oval 5"/>
          <p:cNvSpPr/>
          <p:nvPr/>
        </p:nvSpPr>
        <p:spPr>
          <a:xfrm>
            <a:off x="7999412" y="3581400"/>
            <a:ext cx="2057400" cy="3048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aterial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188" y="3886199"/>
            <a:ext cx="3100035" cy="2951233"/>
          </a:xfrm>
          <a:prstGeom prst="rect">
            <a:avLst/>
          </a:prstGeom>
        </p:spPr>
      </p:pic>
      <p:pic>
        <p:nvPicPr>
          <p:cNvPr id="7" name="Picture 6" descr="MaterialLigh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3012" y="3875093"/>
            <a:ext cx="3121639" cy="2971800"/>
          </a:xfrm>
          <a:prstGeom prst="rect">
            <a:avLst/>
          </a:prstGeom>
        </p:spPr>
      </p:pic>
      <p:sp>
        <p:nvSpPr>
          <p:cNvPr id="10" name="Rectangle 9"/>
          <p:cNvSpPr/>
          <p:nvPr/>
        </p:nvSpPr>
        <p:spPr>
          <a:xfrm>
            <a:off x="6096000" y="1981200"/>
            <a:ext cx="6092825" cy="1477328"/>
          </a:xfrm>
          <a:prstGeom prst="rect">
            <a:avLst/>
          </a:prstGeom>
        </p:spPr>
        <p:txBody>
          <a:bodyPr>
            <a:spAutoFit/>
          </a:bodyPr>
          <a:lstStyle/>
          <a:p>
            <a:r>
              <a:rPr lang="en-US" i="1" dirty="0">
                <a:solidFill>
                  <a:srgbClr val="C0504D"/>
                </a:solidFill>
              </a:rPr>
              <a:t>The material theme is defined as:</a:t>
            </a:r>
          </a:p>
          <a:p>
            <a:endParaRPr lang="en-US" i="1" dirty="0">
              <a:solidFill>
                <a:srgbClr val="C0504D"/>
              </a:solidFill>
            </a:endParaRPr>
          </a:p>
          <a:p>
            <a:r>
              <a:rPr lang="en-US" i="1" dirty="0">
                <a:solidFill>
                  <a:srgbClr val="C0504D"/>
                </a:solidFill>
              </a:rPr>
              <a:t>    @</a:t>
            </a:r>
            <a:r>
              <a:rPr lang="en-US" i="1" dirty="0" err="1">
                <a:solidFill>
                  <a:srgbClr val="C0504D"/>
                </a:solidFill>
              </a:rPr>
              <a:t>android:style</a:t>
            </a:r>
            <a:r>
              <a:rPr lang="en-US" i="1" dirty="0">
                <a:solidFill>
                  <a:srgbClr val="C0504D"/>
                </a:solidFill>
              </a:rPr>
              <a:t>/</a:t>
            </a:r>
            <a:r>
              <a:rPr lang="en-US" i="1" dirty="0" err="1">
                <a:solidFill>
                  <a:srgbClr val="C0504D"/>
                </a:solidFill>
              </a:rPr>
              <a:t>Theme.Material</a:t>
            </a:r>
            <a:r>
              <a:rPr lang="en-US" i="1" dirty="0">
                <a:solidFill>
                  <a:srgbClr val="C0504D"/>
                </a:solidFill>
              </a:rPr>
              <a:t> (dark version)</a:t>
            </a:r>
          </a:p>
          <a:p>
            <a:r>
              <a:rPr lang="en-US" i="1" dirty="0">
                <a:solidFill>
                  <a:srgbClr val="C0504D"/>
                </a:solidFill>
              </a:rPr>
              <a:t>    @</a:t>
            </a:r>
            <a:r>
              <a:rPr lang="en-US" i="1" dirty="0" err="1">
                <a:solidFill>
                  <a:srgbClr val="C0504D"/>
                </a:solidFill>
              </a:rPr>
              <a:t>android:style</a:t>
            </a:r>
            <a:r>
              <a:rPr lang="en-US" i="1" dirty="0">
                <a:solidFill>
                  <a:srgbClr val="C0504D"/>
                </a:solidFill>
              </a:rPr>
              <a:t>/</a:t>
            </a:r>
            <a:r>
              <a:rPr lang="en-US" i="1" dirty="0" err="1">
                <a:solidFill>
                  <a:srgbClr val="C0504D"/>
                </a:solidFill>
              </a:rPr>
              <a:t>Theme.Material.Light</a:t>
            </a:r>
            <a:r>
              <a:rPr lang="en-US" i="1" dirty="0">
                <a:solidFill>
                  <a:srgbClr val="C0504D"/>
                </a:solidFill>
              </a:rPr>
              <a:t> (light version)</a:t>
            </a:r>
          </a:p>
          <a:p>
            <a:r>
              <a:rPr lang="en-US" i="1" dirty="0">
                <a:solidFill>
                  <a:srgbClr val="C0504D"/>
                </a:solidFill>
              </a:rPr>
              <a:t>    @</a:t>
            </a:r>
            <a:r>
              <a:rPr lang="en-US" i="1" dirty="0" err="1">
                <a:solidFill>
                  <a:srgbClr val="C0504D"/>
                </a:solidFill>
              </a:rPr>
              <a:t>android:style</a:t>
            </a:r>
            <a:r>
              <a:rPr lang="en-US" i="1" dirty="0">
                <a:solidFill>
                  <a:srgbClr val="C0504D"/>
                </a:solidFill>
              </a:rPr>
              <a:t>/</a:t>
            </a:r>
            <a:r>
              <a:rPr lang="en-US" i="1" dirty="0" err="1">
                <a:solidFill>
                  <a:srgbClr val="C0504D"/>
                </a:solidFill>
              </a:rPr>
              <a:t>Theme.Material.Light.DarkActionBar</a:t>
            </a:r>
            <a:endParaRPr lang="en-US" i="1" dirty="0">
              <a:solidFill>
                <a:srgbClr val="C0504D"/>
              </a:solidFill>
            </a:endParaRPr>
          </a:p>
        </p:txBody>
      </p:sp>
    </p:spTree>
    <p:extLst>
      <p:ext uri="{BB962C8B-B14F-4D97-AF65-F5344CB8AC3E}">
        <p14:creationId xmlns:p14="http://schemas.microsoft.com/office/powerpoint/2010/main" val="7377288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smtClean="0">
                <a:ln>
                  <a:solidFill>
                    <a:schemeClr val="tx1"/>
                  </a:solidFill>
                </a:ln>
                <a:solidFill>
                  <a:schemeClr val="bg1"/>
                </a:solidFill>
                <a:cs typeface="Arial" pitchFamily="34" charset="0"/>
              </a:rPr>
              <a:t>Material Design</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smtClean="0">
                <a:solidFill>
                  <a:schemeClr val="tx1"/>
                </a:solidFill>
              </a:rPr>
              <a:t>Introduction to Material Design</a:t>
            </a:r>
            <a:endParaRPr lang="en-US" dirty="0">
              <a:solidFill>
                <a:schemeClr val="tx1"/>
              </a:solidFill>
            </a:endParaRPr>
          </a:p>
        </p:txBody>
      </p:sp>
    </p:spTree>
    <p:extLst>
      <p:ext uri="{BB962C8B-B14F-4D97-AF65-F5344CB8AC3E}">
        <p14:creationId xmlns:p14="http://schemas.microsoft.com/office/powerpoint/2010/main" val="7050327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Icons</a:t>
            </a:r>
          </a:p>
          <a:p>
            <a:pPr algn="l">
              <a:defRPr/>
            </a:pPr>
            <a:endParaRPr lang="en-US" b="1" kern="0" dirty="0">
              <a:solidFill>
                <a:schemeClr val="bg1"/>
              </a:solidFill>
            </a:endParaRPr>
          </a:p>
        </p:txBody>
      </p:sp>
      <p:pic>
        <p:nvPicPr>
          <p:cNvPr id="2" name="Picture 1" descr="Screen Shot 2015-05-08 at 12.49.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12" y="1081650"/>
            <a:ext cx="8837613" cy="5755318"/>
          </a:xfrm>
          <a:prstGeom prst="rect">
            <a:avLst/>
          </a:prstGeom>
        </p:spPr>
      </p:pic>
      <p:sp>
        <p:nvSpPr>
          <p:cNvPr id="5" name="Rectangle 4"/>
          <p:cNvSpPr/>
          <p:nvPr/>
        </p:nvSpPr>
        <p:spPr>
          <a:xfrm>
            <a:off x="23827" y="1295400"/>
            <a:ext cx="3242181" cy="646331"/>
          </a:xfrm>
          <a:prstGeom prst="rect">
            <a:avLst/>
          </a:prstGeom>
        </p:spPr>
        <p:txBody>
          <a:bodyPr wrap="none">
            <a:spAutoFit/>
          </a:bodyPr>
          <a:lstStyle/>
          <a:p>
            <a:r>
              <a:rPr lang="en-US" dirty="0">
                <a:hlinkClick r:id="rId4"/>
              </a:rPr>
              <a:t>http://materialdesignicons.com</a:t>
            </a:r>
            <a:r>
              <a:rPr lang="en-US" dirty="0" smtClean="0">
                <a:hlinkClick r:id="rId4"/>
              </a:rPr>
              <a:t>/</a:t>
            </a:r>
            <a:endParaRPr lang="en-US" dirty="0" smtClean="0"/>
          </a:p>
          <a:p>
            <a:endParaRPr lang="en-US" dirty="0"/>
          </a:p>
        </p:txBody>
      </p:sp>
      <p:sp>
        <p:nvSpPr>
          <p:cNvPr id="7" name="Rounded Rectangular Callout 6"/>
          <p:cNvSpPr/>
          <p:nvPr/>
        </p:nvSpPr>
        <p:spPr>
          <a:xfrm>
            <a:off x="2" y="2209800"/>
            <a:ext cx="2055812" cy="1447800"/>
          </a:xfrm>
          <a:prstGeom prst="wedgeRoundRectCallout">
            <a:avLst>
              <a:gd name="adj1" fmla="val 205633"/>
              <a:gd name="adj2" fmla="val 45099"/>
              <a:gd name="adj3" fmla="val 16667"/>
            </a:avLst>
          </a:prstGeom>
          <a:solidFill>
            <a:srgbClr val="C0504D"/>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Good idea to use them in app to save memory</a:t>
            </a:r>
            <a:endParaRPr lang="en-US" dirty="0"/>
          </a:p>
        </p:txBody>
      </p:sp>
    </p:spTree>
    <p:extLst>
      <p:ext uri="{BB962C8B-B14F-4D97-AF65-F5344CB8AC3E}">
        <p14:creationId xmlns:p14="http://schemas.microsoft.com/office/powerpoint/2010/main" val="369337499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Icons</a:t>
            </a:r>
          </a:p>
          <a:p>
            <a:pPr algn="l">
              <a:defRPr/>
            </a:pPr>
            <a:endParaRPr lang="en-US" b="1" kern="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12" y="1295400"/>
            <a:ext cx="8837613" cy="5334000"/>
          </a:xfrm>
          <a:prstGeom prst="rect">
            <a:avLst/>
          </a:prstGeom>
        </p:spPr>
      </p:pic>
      <p:sp>
        <p:nvSpPr>
          <p:cNvPr id="5" name="Rectangle 4"/>
          <p:cNvSpPr/>
          <p:nvPr/>
        </p:nvSpPr>
        <p:spPr>
          <a:xfrm>
            <a:off x="23827" y="1295400"/>
            <a:ext cx="2775670" cy="923330"/>
          </a:xfrm>
          <a:prstGeom prst="rect">
            <a:avLst/>
          </a:prstGeom>
        </p:spPr>
        <p:txBody>
          <a:bodyPr wrap="none">
            <a:spAutoFit/>
          </a:bodyPr>
          <a:lstStyle/>
          <a:p>
            <a:r>
              <a:rPr lang="en-US" dirty="0">
                <a:hlinkClick r:id="rId4"/>
              </a:rPr>
              <a:t>https://github.com/google</a:t>
            </a:r>
            <a:r>
              <a:rPr lang="en-US" dirty="0" smtClean="0">
                <a:hlinkClick r:id="rId4"/>
              </a:rPr>
              <a:t>/</a:t>
            </a:r>
          </a:p>
          <a:p>
            <a:r>
              <a:rPr lang="en-US" dirty="0" smtClean="0">
                <a:hlinkClick r:id="rId4"/>
              </a:rPr>
              <a:t>material</a:t>
            </a:r>
            <a:r>
              <a:rPr lang="en-US" dirty="0">
                <a:hlinkClick r:id="rId4"/>
              </a:rPr>
              <a:t>-design-icons</a:t>
            </a:r>
            <a:r>
              <a:rPr lang="en-US" dirty="0" smtClean="0">
                <a:hlinkClick r:id="rId4"/>
              </a:rPr>
              <a:t>/</a:t>
            </a:r>
            <a:endParaRPr lang="en-US" dirty="0" smtClean="0"/>
          </a:p>
          <a:p>
            <a:endParaRPr lang="en-US" dirty="0"/>
          </a:p>
        </p:txBody>
      </p:sp>
      <p:sp>
        <p:nvSpPr>
          <p:cNvPr id="6" name="Rounded Rectangular Callout 5"/>
          <p:cNvSpPr/>
          <p:nvPr/>
        </p:nvSpPr>
        <p:spPr>
          <a:xfrm>
            <a:off x="2" y="2133600"/>
            <a:ext cx="2589210" cy="1524000"/>
          </a:xfrm>
          <a:prstGeom prst="wedgeRoundRectCallout">
            <a:avLst>
              <a:gd name="adj1" fmla="val 182552"/>
              <a:gd name="adj2" fmla="val 44135"/>
              <a:gd name="adj3" fmla="val 16667"/>
            </a:avLst>
          </a:prstGeom>
          <a:solidFill>
            <a:srgbClr val="C0504D"/>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r>
              <a:rPr lang="en-US" dirty="0" smtClean="0"/>
              <a:t>Use system defined one’s </a:t>
            </a:r>
          </a:p>
          <a:p>
            <a:pPr algn="ctr"/>
            <a:endParaRPr lang="en-US" dirty="0"/>
          </a:p>
          <a:p>
            <a:pPr algn="ctr"/>
            <a:r>
              <a:rPr lang="en-US" dirty="0" err="1" smtClean="0"/>
              <a:t>android.R.drawable</a:t>
            </a:r>
            <a:endParaRPr lang="en-US" dirty="0" smtClean="0"/>
          </a:p>
          <a:p>
            <a:pPr algn="ctr"/>
            <a:r>
              <a:rPr lang="en-US" dirty="0" smtClean="0"/>
              <a:t>@android/</a:t>
            </a:r>
            <a:r>
              <a:rPr lang="en-US" dirty="0" err="1" smtClean="0"/>
              <a:t>drawable</a:t>
            </a:r>
            <a:r>
              <a:rPr lang="en-US" dirty="0" smtClean="0"/>
              <a:t>.</a:t>
            </a:r>
          </a:p>
          <a:p>
            <a:pPr algn="ctr"/>
            <a:endParaRPr lang="en-US" dirty="0"/>
          </a:p>
        </p:txBody>
      </p:sp>
    </p:spTree>
    <p:extLst>
      <p:ext uri="{BB962C8B-B14F-4D97-AF65-F5344CB8AC3E}">
        <p14:creationId xmlns:p14="http://schemas.microsoft.com/office/powerpoint/2010/main" val="418439859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Icons</a:t>
            </a:r>
          </a:p>
          <a:p>
            <a:pPr algn="l">
              <a:defRPr/>
            </a:pPr>
            <a:endParaRPr lang="en-US" b="1" kern="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752" y="1467387"/>
            <a:ext cx="8754532" cy="4990025"/>
          </a:xfrm>
          <a:prstGeom prst="rect">
            <a:avLst/>
          </a:prstGeom>
        </p:spPr>
      </p:pic>
      <p:sp>
        <p:nvSpPr>
          <p:cNvPr id="5" name="Rectangle 4"/>
          <p:cNvSpPr/>
          <p:nvPr/>
        </p:nvSpPr>
        <p:spPr>
          <a:xfrm>
            <a:off x="23827" y="1295400"/>
            <a:ext cx="4172937" cy="923330"/>
          </a:xfrm>
          <a:prstGeom prst="rect">
            <a:avLst/>
          </a:prstGeom>
        </p:spPr>
        <p:txBody>
          <a:bodyPr wrap="none">
            <a:spAutoFit/>
          </a:bodyPr>
          <a:lstStyle/>
          <a:p>
            <a:r>
              <a:rPr lang="en-US" dirty="0">
                <a:hlinkClick r:id="rId4"/>
              </a:rPr>
              <a:t>http://www.google.co.uk/design</a:t>
            </a:r>
            <a:r>
              <a:rPr lang="en-US" dirty="0" smtClean="0">
                <a:hlinkClick r:id="rId4"/>
              </a:rPr>
              <a:t>/</a:t>
            </a:r>
          </a:p>
          <a:p>
            <a:r>
              <a:rPr lang="en-US" dirty="0" smtClean="0">
                <a:hlinkClick r:id="rId4"/>
              </a:rPr>
              <a:t>spec</a:t>
            </a:r>
            <a:r>
              <a:rPr lang="en-US" dirty="0">
                <a:hlinkClick r:id="rId4"/>
              </a:rPr>
              <a:t>/style/icons.html#icons-product-</a:t>
            </a:r>
            <a:r>
              <a:rPr lang="en-US" dirty="0" smtClean="0">
                <a:hlinkClick r:id="rId4"/>
              </a:rPr>
              <a:t>icons</a:t>
            </a:r>
            <a:endParaRPr lang="en-US" dirty="0" smtClean="0"/>
          </a:p>
          <a:p>
            <a:endParaRPr lang="en-US" dirty="0"/>
          </a:p>
        </p:txBody>
      </p:sp>
    </p:spTree>
    <p:extLst>
      <p:ext uri="{BB962C8B-B14F-4D97-AF65-F5344CB8AC3E}">
        <p14:creationId xmlns:p14="http://schemas.microsoft.com/office/powerpoint/2010/main" val="28612257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Icons</a:t>
            </a:r>
          </a:p>
          <a:p>
            <a:pPr algn="l">
              <a:defRPr/>
            </a:pPr>
            <a:endParaRPr lang="en-US" b="1" kern="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12" y="1467387"/>
            <a:ext cx="8837613" cy="4990025"/>
          </a:xfrm>
          <a:prstGeom prst="rect">
            <a:avLst/>
          </a:prstGeom>
        </p:spPr>
      </p:pic>
      <p:sp>
        <p:nvSpPr>
          <p:cNvPr id="5" name="Rectangle 4"/>
          <p:cNvSpPr/>
          <p:nvPr/>
        </p:nvSpPr>
        <p:spPr>
          <a:xfrm>
            <a:off x="23827" y="1295400"/>
            <a:ext cx="3865161" cy="923330"/>
          </a:xfrm>
          <a:prstGeom prst="rect">
            <a:avLst/>
          </a:prstGeom>
        </p:spPr>
        <p:txBody>
          <a:bodyPr wrap="none">
            <a:spAutoFit/>
          </a:bodyPr>
          <a:lstStyle/>
          <a:p>
            <a:r>
              <a:rPr lang="en-US" dirty="0">
                <a:hlinkClick r:id="rId4"/>
              </a:rPr>
              <a:t>http://www.google.co.uk/design/spec</a:t>
            </a:r>
            <a:r>
              <a:rPr lang="en-US" dirty="0" smtClean="0">
                <a:hlinkClick r:id="rId4"/>
              </a:rPr>
              <a:t>/</a:t>
            </a:r>
          </a:p>
          <a:p>
            <a:r>
              <a:rPr lang="en-US" dirty="0" smtClean="0">
                <a:hlinkClick r:id="rId4"/>
              </a:rPr>
              <a:t>style</a:t>
            </a:r>
            <a:r>
              <a:rPr lang="en-US" dirty="0">
                <a:hlinkClick r:id="rId4"/>
              </a:rPr>
              <a:t>/icons.html</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86051303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a:ln>
                  <a:solidFill>
                    <a:schemeClr val="tx1"/>
                  </a:solidFill>
                </a:ln>
                <a:solidFill>
                  <a:schemeClr val="bg1"/>
                </a:solidFill>
                <a:cs typeface="Arial" pitchFamily="34" charset="0"/>
              </a:rPr>
              <a:t>Material </a:t>
            </a:r>
            <a:r>
              <a:rPr lang="en-US" sz="6600" b="1" kern="0" dirty="0" smtClean="0">
                <a:ln>
                  <a:solidFill>
                    <a:schemeClr val="tx1"/>
                  </a:solidFill>
                </a:ln>
                <a:solidFill>
                  <a:schemeClr val="bg1"/>
                </a:solidFill>
                <a:cs typeface="Arial" pitchFamily="34" charset="0"/>
              </a:rPr>
              <a:t>Design Views</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smtClean="0">
                <a:solidFill>
                  <a:schemeClr val="tx1"/>
                </a:solidFill>
              </a:rPr>
              <a:t>1# </a:t>
            </a:r>
            <a:r>
              <a:rPr lang="en-US" dirty="0" err="1" smtClean="0">
                <a:solidFill>
                  <a:schemeClr val="tx1"/>
                </a:solidFill>
              </a:rPr>
              <a:t>ToolBars</a:t>
            </a:r>
            <a:endParaRPr lang="en-US" dirty="0">
              <a:solidFill>
                <a:schemeClr val="tx1"/>
              </a:solidFill>
            </a:endParaRPr>
          </a:p>
        </p:txBody>
      </p:sp>
    </p:spTree>
    <p:extLst>
      <p:ext uri="{BB962C8B-B14F-4D97-AF65-F5344CB8AC3E}">
        <p14:creationId xmlns:p14="http://schemas.microsoft.com/office/powerpoint/2010/main" val="274193494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Material </a:t>
            </a:r>
            <a:r>
              <a:rPr lang="en-US" b="1" kern="0" dirty="0" err="1" smtClean="0">
                <a:solidFill>
                  <a:schemeClr val="bg1"/>
                </a:solidFill>
              </a:rPr>
              <a:t>ToolBar</a:t>
            </a:r>
            <a:endParaRPr lang="en-US" b="1" kern="0" dirty="0" smtClean="0">
              <a:solidFill>
                <a:schemeClr val="bg1"/>
              </a:solidFill>
            </a:endParaRPr>
          </a:p>
          <a:p>
            <a:pPr algn="l">
              <a:defRPr/>
            </a:pPr>
            <a:endParaRPr lang="en-US" b="1" kern="0" dirty="0">
              <a:solidFill>
                <a:schemeClr val="bg1"/>
              </a:solidFill>
            </a:endParaRPr>
          </a:p>
        </p:txBody>
      </p:sp>
      <p:pic>
        <p:nvPicPr>
          <p:cNvPr id="2" name="Picture 1" descr="contacts_toolba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88" y="914400"/>
            <a:ext cx="8128000" cy="3048000"/>
          </a:xfrm>
          <a:prstGeom prst="rect">
            <a:avLst/>
          </a:prstGeom>
        </p:spPr>
      </p:pic>
      <p:pic>
        <p:nvPicPr>
          <p:cNvPr id="3" name="Picture 2" descr="image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2812" y="2070100"/>
            <a:ext cx="7620000" cy="4787900"/>
          </a:xfrm>
          <a:prstGeom prst="rect">
            <a:avLst/>
          </a:prstGeom>
        </p:spPr>
      </p:pic>
    </p:spTree>
    <p:extLst>
      <p:ext uri="{BB962C8B-B14F-4D97-AF65-F5344CB8AC3E}">
        <p14:creationId xmlns:p14="http://schemas.microsoft.com/office/powerpoint/2010/main" val="421150411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Standalone</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4" name="Picture 3" descr="Screen Shot 2015-05-11 at 10.4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5" name="Oval 4"/>
          <p:cNvSpPr/>
          <p:nvPr/>
        </p:nvSpPr>
        <p:spPr>
          <a:xfrm>
            <a:off x="150812" y="3581400"/>
            <a:ext cx="1752600" cy="3048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03212" y="4267200"/>
            <a:ext cx="1752600" cy="2286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03212" y="4572000"/>
            <a:ext cx="1752600" cy="2286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7012" y="5181600"/>
            <a:ext cx="2286000" cy="2286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7012" y="5791200"/>
            <a:ext cx="1752600" cy="2286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630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a:solidFill>
                  <a:schemeClr val="bg1"/>
                </a:solidFill>
              </a:rPr>
              <a:t>ToolBar</a:t>
            </a:r>
            <a:r>
              <a:rPr lang="en-US" b="1" kern="0" dirty="0">
                <a:solidFill>
                  <a:schemeClr val="bg1"/>
                </a:solidFill>
              </a:rPr>
              <a:t> Basics</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p:txBody>
          <a:bodyPr/>
          <a:lstStyle/>
          <a:p>
            <a:r>
              <a:rPr lang="en-US" sz="2000" dirty="0" err="1">
                <a:solidFill>
                  <a:schemeClr val="tx1"/>
                </a:solidFill>
              </a:rPr>
              <a:t>ToolBar</a:t>
            </a:r>
            <a:r>
              <a:rPr lang="en-US" sz="2000" dirty="0">
                <a:solidFill>
                  <a:schemeClr val="tx1"/>
                </a:solidFill>
              </a:rPr>
              <a:t> was introduced in Android Lollipop, API 21 release and is a complete replacement to </a:t>
            </a:r>
            <a:r>
              <a:rPr lang="en-US" sz="2000" dirty="0" err="1">
                <a:solidFill>
                  <a:schemeClr val="tx1"/>
                </a:solidFill>
              </a:rPr>
              <a:t>ActionBar</a:t>
            </a:r>
            <a:r>
              <a:rPr lang="en-US" sz="2000" dirty="0">
                <a:solidFill>
                  <a:schemeClr val="tx1"/>
                </a:solidFill>
              </a:rPr>
              <a:t>. </a:t>
            </a:r>
            <a:endParaRPr lang="en-US" sz="2000" dirty="0" smtClean="0">
              <a:solidFill>
                <a:schemeClr val="tx1"/>
              </a:solidFill>
            </a:endParaRPr>
          </a:p>
          <a:p>
            <a:r>
              <a:rPr lang="en-US" sz="2000" dirty="0" smtClean="0">
                <a:solidFill>
                  <a:schemeClr val="tx1"/>
                </a:solidFill>
              </a:rPr>
              <a:t>It's </a:t>
            </a:r>
            <a:r>
              <a:rPr lang="en-US" sz="2000" dirty="0">
                <a:solidFill>
                  <a:schemeClr val="tx1"/>
                </a:solidFill>
              </a:rPr>
              <a:t>a </a:t>
            </a:r>
            <a:r>
              <a:rPr lang="en-US" sz="2000" dirty="0" err="1">
                <a:solidFill>
                  <a:schemeClr val="tx1"/>
                </a:solidFill>
              </a:rPr>
              <a:t>ViewGroup</a:t>
            </a:r>
            <a:r>
              <a:rPr lang="en-US" sz="2000" dirty="0">
                <a:solidFill>
                  <a:schemeClr val="tx1"/>
                </a:solidFill>
              </a:rPr>
              <a:t> so you can place it anywhere in your layout. </a:t>
            </a:r>
            <a:r>
              <a:rPr lang="en-US" sz="2000" dirty="0" err="1">
                <a:solidFill>
                  <a:schemeClr val="tx1"/>
                </a:solidFill>
              </a:rPr>
              <a:t>ToolBar</a:t>
            </a:r>
            <a:r>
              <a:rPr lang="en-US" sz="2000" dirty="0">
                <a:solidFill>
                  <a:schemeClr val="tx1"/>
                </a:solidFill>
              </a:rPr>
              <a:t> also provides greater control to customize its appearance for the same reason.</a:t>
            </a:r>
          </a:p>
          <a:p>
            <a:r>
              <a:rPr lang="en-US" sz="2000" dirty="0" err="1">
                <a:solidFill>
                  <a:schemeClr val="tx1"/>
                </a:solidFill>
              </a:rPr>
              <a:t>ToolBar</a:t>
            </a:r>
            <a:r>
              <a:rPr lang="en-US" sz="2000" dirty="0">
                <a:solidFill>
                  <a:schemeClr val="tx1"/>
                </a:solidFill>
              </a:rPr>
              <a:t> works well with apps targeted to API 21 and above. </a:t>
            </a:r>
            <a:endParaRPr lang="en-US" sz="2000" dirty="0" smtClean="0">
              <a:solidFill>
                <a:schemeClr val="tx1"/>
              </a:solidFill>
            </a:endParaRPr>
          </a:p>
          <a:p>
            <a:r>
              <a:rPr lang="en-US" sz="2000" dirty="0" smtClean="0">
                <a:solidFill>
                  <a:schemeClr val="tx1"/>
                </a:solidFill>
              </a:rPr>
              <a:t>However</a:t>
            </a:r>
            <a:r>
              <a:rPr lang="en-US" sz="2000" dirty="0">
                <a:solidFill>
                  <a:schemeClr val="tx1"/>
                </a:solidFill>
              </a:rPr>
              <a:t>, Android has updated the </a:t>
            </a:r>
            <a:r>
              <a:rPr lang="en-US" sz="2000" dirty="0" err="1">
                <a:solidFill>
                  <a:schemeClr val="tx1"/>
                </a:solidFill>
              </a:rPr>
              <a:t>AppCompat</a:t>
            </a:r>
            <a:r>
              <a:rPr lang="en-US" sz="2000" dirty="0">
                <a:solidFill>
                  <a:schemeClr val="tx1"/>
                </a:solidFill>
              </a:rPr>
              <a:t> support libraries so the </a:t>
            </a:r>
            <a:r>
              <a:rPr lang="en-US" sz="2000" dirty="0" err="1">
                <a:solidFill>
                  <a:schemeClr val="tx1"/>
                </a:solidFill>
              </a:rPr>
              <a:t>ToolBar</a:t>
            </a:r>
            <a:r>
              <a:rPr lang="en-US" sz="2000" dirty="0">
                <a:solidFill>
                  <a:schemeClr val="tx1"/>
                </a:solidFill>
              </a:rPr>
              <a:t> can be used on lower Android OS devices as well</a:t>
            </a:r>
            <a:r>
              <a:rPr lang="en-US" sz="2000" dirty="0" smtClean="0">
                <a:solidFill>
                  <a:schemeClr val="tx1"/>
                </a:solidFill>
              </a:rPr>
              <a:t>.</a:t>
            </a:r>
          </a:p>
          <a:p>
            <a:r>
              <a:rPr lang="en-US" sz="2000" dirty="0" smtClean="0">
                <a:solidFill>
                  <a:schemeClr val="tx1"/>
                </a:solidFill>
              </a:rPr>
              <a:t> </a:t>
            </a:r>
            <a:r>
              <a:rPr lang="en-US" sz="2000" dirty="0">
                <a:solidFill>
                  <a:schemeClr val="tx1"/>
                </a:solidFill>
              </a:rPr>
              <a:t>In </a:t>
            </a:r>
            <a:r>
              <a:rPr lang="en-US" sz="2000" dirty="0" err="1">
                <a:solidFill>
                  <a:schemeClr val="tx1"/>
                </a:solidFill>
              </a:rPr>
              <a:t>AppCompat</a:t>
            </a:r>
            <a:r>
              <a:rPr lang="en-US" sz="2000" dirty="0">
                <a:solidFill>
                  <a:schemeClr val="tx1"/>
                </a:solidFill>
              </a:rPr>
              <a:t>, </a:t>
            </a:r>
            <a:r>
              <a:rPr lang="en-US" sz="2000" dirty="0" err="1">
                <a:solidFill>
                  <a:schemeClr val="tx1"/>
                </a:solidFill>
              </a:rPr>
              <a:t>ToolBar</a:t>
            </a:r>
            <a:r>
              <a:rPr lang="en-US" sz="2000" dirty="0">
                <a:solidFill>
                  <a:schemeClr val="tx1"/>
                </a:solidFill>
              </a:rPr>
              <a:t> is implemented in the </a:t>
            </a:r>
            <a:r>
              <a:rPr lang="en-US" sz="2000" dirty="0">
                <a:solidFill>
                  <a:srgbClr val="FF0000"/>
                </a:solidFill>
              </a:rPr>
              <a:t>android.support.v7.widget.Toolbar </a:t>
            </a:r>
            <a:r>
              <a:rPr lang="en-US" sz="2000" dirty="0">
                <a:solidFill>
                  <a:schemeClr val="tx1"/>
                </a:solidFill>
              </a:rPr>
              <a:t>class.</a:t>
            </a:r>
          </a:p>
          <a:p>
            <a:pPr marL="0" indent="0">
              <a:buNone/>
            </a:pPr>
            <a:r>
              <a:rPr lang="en-US" sz="2000" dirty="0">
                <a:solidFill>
                  <a:schemeClr val="tx1"/>
                </a:solidFill>
              </a:rPr>
              <a:t>There are two ways to use Toolbar:</a:t>
            </a:r>
          </a:p>
          <a:p>
            <a:pPr marL="457200" indent="-457200">
              <a:buFont typeface="+mj-ea"/>
              <a:buAutoNum type="circleNumDbPlain"/>
            </a:pPr>
            <a:r>
              <a:rPr lang="en-US" sz="2000" i="1" dirty="0">
                <a:solidFill>
                  <a:srgbClr val="FF0000"/>
                </a:solidFill>
              </a:rPr>
              <a:t>Use a Toolbar as an Action Bar when you want to use the existing Action Bar facilities </a:t>
            </a:r>
            <a:r>
              <a:rPr lang="en-US" sz="2000" dirty="0">
                <a:solidFill>
                  <a:schemeClr val="tx1"/>
                </a:solidFill>
              </a:rPr>
              <a:t>(such as menu inflation and selection, </a:t>
            </a:r>
            <a:r>
              <a:rPr lang="en-US" sz="2000" dirty="0" err="1">
                <a:solidFill>
                  <a:schemeClr val="tx1"/>
                </a:solidFill>
              </a:rPr>
              <a:t>ActionBarDrawerToggle</a:t>
            </a:r>
            <a:r>
              <a:rPr lang="en-US" sz="2000" dirty="0">
                <a:solidFill>
                  <a:schemeClr val="tx1"/>
                </a:solidFill>
              </a:rPr>
              <a:t>, and so on) but want to have more control over its appearance.</a:t>
            </a:r>
          </a:p>
          <a:p>
            <a:pPr marL="457200" indent="-457200">
              <a:buFont typeface="+mj-ea"/>
              <a:buAutoNum type="circleNumDbPlain"/>
            </a:pPr>
            <a:r>
              <a:rPr lang="en-US" sz="2000" i="1" dirty="0">
                <a:solidFill>
                  <a:srgbClr val="FF0000"/>
                </a:solidFill>
              </a:rPr>
              <a:t>Use a standalone Toolbar </a:t>
            </a:r>
            <a:r>
              <a:rPr lang="en-US" sz="2000" dirty="0">
                <a:solidFill>
                  <a:schemeClr val="tx1"/>
                </a:solidFill>
              </a:rPr>
              <a:t>when you want to use the pattern in your app for situations that an Action Bar would not support; for example, showing multiple toolbars on the screen, spanning only part of the width, and so on.</a:t>
            </a:r>
          </a:p>
          <a:p>
            <a:endParaRPr lang="en-US" dirty="0"/>
          </a:p>
        </p:txBody>
      </p:sp>
    </p:spTree>
    <p:extLst>
      <p:ext uri="{BB962C8B-B14F-4D97-AF65-F5344CB8AC3E}">
        <p14:creationId xmlns:p14="http://schemas.microsoft.com/office/powerpoint/2010/main" val="281549139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1# Using </a:t>
            </a:r>
            <a:r>
              <a:rPr lang="en-US" b="1" kern="0" dirty="0" err="1">
                <a:solidFill>
                  <a:schemeClr val="bg1"/>
                </a:solidFill>
              </a:rPr>
              <a:t>ToolBar</a:t>
            </a:r>
            <a:r>
              <a:rPr lang="en-US" b="1" kern="0" dirty="0">
                <a:solidFill>
                  <a:schemeClr val="bg1"/>
                </a:solidFill>
              </a:rPr>
              <a:t> as </a:t>
            </a:r>
            <a:r>
              <a:rPr lang="en-US" b="1" kern="0" dirty="0" err="1">
                <a:solidFill>
                  <a:schemeClr val="bg1"/>
                </a:solidFill>
              </a:rPr>
              <a:t>ActionBar</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531812" y="1447800"/>
            <a:ext cx="10554573" cy="1905000"/>
          </a:xfrm>
        </p:spPr>
        <p:txBody>
          <a:bodyPr/>
          <a:lstStyle/>
          <a:p>
            <a:r>
              <a:rPr lang="en-US" sz="2000" dirty="0">
                <a:solidFill>
                  <a:schemeClr val="tx1"/>
                </a:solidFill>
              </a:rPr>
              <a:t>To use Toolbar as an </a:t>
            </a:r>
            <a:r>
              <a:rPr lang="en-US" sz="2000" dirty="0" err="1">
                <a:solidFill>
                  <a:schemeClr val="tx1"/>
                </a:solidFill>
              </a:rPr>
              <a:t>ActionBar</a:t>
            </a:r>
            <a:r>
              <a:rPr lang="en-US" sz="2000" dirty="0">
                <a:solidFill>
                  <a:schemeClr val="tx1"/>
                </a:solidFill>
              </a:rPr>
              <a:t>, first disable the decor-provided </a:t>
            </a:r>
            <a:r>
              <a:rPr lang="en-US" sz="2000" dirty="0" err="1">
                <a:solidFill>
                  <a:schemeClr val="tx1"/>
                </a:solidFill>
              </a:rPr>
              <a:t>ActionBar</a:t>
            </a:r>
            <a:r>
              <a:rPr lang="en-US" sz="2000" dirty="0">
                <a:solidFill>
                  <a:schemeClr val="tx1"/>
                </a:solidFill>
              </a:rPr>
              <a:t>. </a:t>
            </a:r>
            <a:endParaRPr lang="en-US" sz="2000" dirty="0" smtClean="0">
              <a:solidFill>
                <a:schemeClr val="tx1"/>
              </a:solidFill>
            </a:endParaRPr>
          </a:p>
          <a:p>
            <a:r>
              <a:rPr lang="en-US" sz="2000" dirty="0" smtClean="0">
                <a:solidFill>
                  <a:schemeClr val="tx1"/>
                </a:solidFill>
              </a:rPr>
              <a:t>The </a:t>
            </a:r>
            <a:r>
              <a:rPr lang="en-US" sz="2000" dirty="0">
                <a:solidFill>
                  <a:schemeClr val="tx1"/>
                </a:solidFill>
              </a:rPr>
              <a:t>easiest way is to have your theme extend from </a:t>
            </a:r>
            <a:r>
              <a:rPr lang="en-US" sz="2000" dirty="0" err="1">
                <a:solidFill>
                  <a:schemeClr val="tx1"/>
                </a:solidFill>
              </a:rPr>
              <a:t>Theme.AppCompat.NoActionBar</a:t>
            </a:r>
            <a:r>
              <a:rPr lang="en-US" sz="2000" dirty="0">
                <a:solidFill>
                  <a:schemeClr val="tx1"/>
                </a:solidFill>
              </a:rPr>
              <a:t> (or its light variant) in </a:t>
            </a:r>
            <a:r>
              <a:rPr lang="en-US" sz="2000" dirty="0" err="1">
                <a:solidFill>
                  <a:schemeClr val="tx1"/>
                </a:solidFill>
              </a:rPr>
              <a:t>styles.xml</a:t>
            </a:r>
            <a:r>
              <a:rPr lang="en-US" sz="2000" dirty="0">
                <a:solidFill>
                  <a:schemeClr val="tx1"/>
                </a:solidFill>
              </a:rPr>
              <a:t> file.</a:t>
            </a:r>
          </a:p>
          <a:p>
            <a:pPr marL="0" indent="0">
              <a:buNone/>
            </a:pPr>
            <a:endParaRPr lang="en-US" dirty="0"/>
          </a:p>
        </p:txBody>
      </p:sp>
      <p:pic>
        <p:nvPicPr>
          <p:cNvPr id="4" name="Picture 3" descr="Screen Shot 2015-05-11 at 10.30.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041" y="2675235"/>
            <a:ext cx="9746554" cy="4182765"/>
          </a:xfrm>
          <a:prstGeom prst="rect">
            <a:avLst/>
          </a:prstGeom>
        </p:spPr>
      </p:pic>
      <p:sp>
        <p:nvSpPr>
          <p:cNvPr id="5" name="Right Arrow 4"/>
          <p:cNvSpPr/>
          <p:nvPr/>
        </p:nvSpPr>
        <p:spPr>
          <a:xfrm>
            <a:off x="4875212" y="4419600"/>
            <a:ext cx="1371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72475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2</a:t>
            </a:r>
            <a:r>
              <a:rPr lang="en-US" b="1" kern="0" dirty="0" smtClean="0">
                <a:solidFill>
                  <a:schemeClr val="bg1"/>
                </a:solidFill>
              </a:rPr>
              <a:t># AppCompat</a:t>
            </a:r>
            <a:r>
              <a:rPr lang="en-US" b="1" kern="0" dirty="0">
                <a:solidFill>
                  <a:schemeClr val="bg1"/>
                </a:solidFill>
              </a:rPr>
              <a:t>-v7 support library</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531812" y="1447800"/>
            <a:ext cx="10554573" cy="1066800"/>
          </a:xfrm>
        </p:spPr>
        <p:txBody>
          <a:bodyPr/>
          <a:lstStyle/>
          <a:p>
            <a:r>
              <a:rPr lang="en-US" sz="2000" dirty="0">
                <a:solidFill>
                  <a:schemeClr val="tx1"/>
                </a:solidFill>
              </a:rPr>
              <a:t>Secondly, add the AppCompat-v7 support library to your application </a:t>
            </a:r>
            <a:r>
              <a:rPr lang="en-US" sz="2000" dirty="0" err="1">
                <a:solidFill>
                  <a:schemeClr val="tx1"/>
                </a:solidFill>
              </a:rPr>
              <a:t>build.gradle</a:t>
            </a:r>
            <a:r>
              <a:rPr lang="en-US" sz="2000" dirty="0">
                <a:solidFill>
                  <a:schemeClr val="tx1"/>
                </a:solidFill>
              </a:rPr>
              <a:t> (</a:t>
            </a:r>
            <a:r>
              <a:rPr lang="en-US" sz="2000" dirty="0" err="1">
                <a:solidFill>
                  <a:schemeClr val="tx1"/>
                </a:solidFill>
              </a:rPr>
              <a:t>Module:app</a:t>
            </a:r>
            <a:r>
              <a:rPr lang="en-US" sz="2000" dirty="0">
                <a:solidFill>
                  <a:schemeClr val="tx1"/>
                </a:solidFill>
              </a:rPr>
              <a:t>) file: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371" y="2675235"/>
            <a:ext cx="8709894" cy="4182765"/>
          </a:xfrm>
          <a:prstGeom prst="rect">
            <a:avLst/>
          </a:prstGeom>
        </p:spPr>
      </p:pic>
      <p:sp>
        <p:nvSpPr>
          <p:cNvPr id="5" name="Right Arrow 4"/>
          <p:cNvSpPr/>
          <p:nvPr/>
        </p:nvSpPr>
        <p:spPr>
          <a:xfrm>
            <a:off x="4570412" y="5791200"/>
            <a:ext cx="1371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40580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smtClean="0"/>
              <a:t>Overview</a:t>
            </a:r>
            <a:endParaRPr lang="en-US" dirty="0"/>
          </a:p>
        </p:txBody>
      </p:sp>
      <p:pic>
        <p:nvPicPr>
          <p:cNvPr id="4" name="Picture 3" descr="m_desig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3499495" cy="5791200"/>
          </a:xfrm>
          <a:prstGeom prst="rect">
            <a:avLst/>
          </a:prstGeom>
        </p:spPr>
      </p:pic>
      <p:pic>
        <p:nvPicPr>
          <p:cNvPr id="6" name="Picture 5" descr="screen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612" y="1066800"/>
            <a:ext cx="3530965" cy="5791200"/>
          </a:xfrm>
          <a:prstGeom prst="rect">
            <a:avLst/>
          </a:prstGeom>
        </p:spPr>
      </p:pic>
      <p:pic>
        <p:nvPicPr>
          <p:cNvPr id="13" name="Picture 12" descr="687474703a2f2f692e696d6775722e636f6d2f625957494e74772e706e6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218" y="1049050"/>
            <a:ext cx="3505200" cy="5793890"/>
          </a:xfrm>
          <a:prstGeom prst="rect">
            <a:avLst/>
          </a:prstGeom>
        </p:spPr>
      </p:pic>
      <p:sp>
        <p:nvSpPr>
          <p:cNvPr id="14" name="Oval 13"/>
          <p:cNvSpPr/>
          <p:nvPr/>
        </p:nvSpPr>
        <p:spPr>
          <a:xfrm>
            <a:off x="2665412" y="5791200"/>
            <a:ext cx="990600" cy="10668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53988" y="1219200"/>
            <a:ext cx="3886200" cy="17526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4951412" y="3505200"/>
            <a:ext cx="1676400" cy="609600"/>
          </a:xfrm>
          <a:prstGeom prst="wedgeRoundRectCallout">
            <a:avLst>
              <a:gd name="adj1" fmla="val -150405"/>
              <a:gd name="adj2" fmla="val 413046"/>
              <a:gd name="adj3" fmla="val 16667"/>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Floating Button</a:t>
            </a:r>
            <a:endParaRPr lang="en-US" dirty="0"/>
          </a:p>
        </p:txBody>
      </p:sp>
      <p:sp>
        <p:nvSpPr>
          <p:cNvPr id="17" name="Rounded Rectangular Callout 16"/>
          <p:cNvSpPr/>
          <p:nvPr/>
        </p:nvSpPr>
        <p:spPr>
          <a:xfrm>
            <a:off x="3656012" y="2819400"/>
            <a:ext cx="1371600" cy="609600"/>
          </a:xfrm>
          <a:prstGeom prst="wedgeRoundRectCallout">
            <a:avLst>
              <a:gd name="adj1" fmla="val -211595"/>
              <a:gd name="adj2" fmla="val -187889"/>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ToolBar</a:t>
            </a:r>
            <a:endParaRPr lang="en-US" dirty="0"/>
          </a:p>
        </p:txBody>
      </p:sp>
    </p:spTree>
    <p:extLst>
      <p:ext uri="{BB962C8B-B14F-4D97-AF65-F5344CB8AC3E}">
        <p14:creationId xmlns:p14="http://schemas.microsoft.com/office/powerpoint/2010/main" val="293301670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3# </a:t>
            </a:r>
            <a:r>
              <a:rPr lang="en-US" b="1" kern="0" dirty="0" smtClean="0">
                <a:solidFill>
                  <a:schemeClr val="bg1"/>
                </a:solidFill>
              </a:rPr>
              <a:t>Add </a:t>
            </a:r>
            <a:r>
              <a:rPr lang="en-US" b="1" kern="0" dirty="0">
                <a:solidFill>
                  <a:schemeClr val="bg1"/>
                </a:solidFill>
              </a:rPr>
              <a:t>Toolbar to </a:t>
            </a:r>
            <a:r>
              <a:rPr lang="en-US" b="1" kern="0" dirty="0" smtClean="0">
                <a:solidFill>
                  <a:schemeClr val="bg1"/>
                </a:solidFill>
              </a:rPr>
              <a:t>Activity </a:t>
            </a:r>
            <a:r>
              <a:rPr lang="en-US" b="1" kern="0" dirty="0">
                <a:solidFill>
                  <a:schemeClr val="bg1"/>
                </a:solidFill>
              </a:rPr>
              <a:t>layout file.</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531812" y="1447800"/>
            <a:ext cx="10554573" cy="1066800"/>
          </a:xfrm>
        </p:spPr>
        <p:txBody>
          <a:bodyPr/>
          <a:lstStyle/>
          <a:p>
            <a:r>
              <a:rPr lang="en-US" sz="2000" dirty="0">
                <a:solidFill>
                  <a:schemeClr val="tx1"/>
                </a:solidFill>
              </a:rPr>
              <a:t>One of the biggest advantages of using the Toolbar widget is that you can place the view anywhere in your layout. </a:t>
            </a:r>
            <a:endParaRPr lang="en-US" sz="2000" dirty="0" smtClean="0">
              <a:solidFill>
                <a:schemeClr val="tx1"/>
              </a:solidFill>
            </a:endParaRPr>
          </a:p>
          <a:p>
            <a:r>
              <a:rPr lang="en-US" sz="2000" dirty="0" smtClean="0">
                <a:solidFill>
                  <a:schemeClr val="tx1"/>
                </a:solidFill>
              </a:rPr>
              <a:t>Below </a:t>
            </a:r>
            <a:r>
              <a:rPr lang="en-US" sz="2000" dirty="0">
                <a:solidFill>
                  <a:schemeClr val="tx1"/>
                </a:solidFill>
              </a:rPr>
              <a:t>it's placed at the top of the </a:t>
            </a:r>
            <a:r>
              <a:rPr lang="en-US" sz="2000" dirty="0" err="1" smtClean="0">
                <a:solidFill>
                  <a:schemeClr val="tx1"/>
                </a:solidFill>
              </a:rPr>
              <a:t>RelativeLayout</a:t>
            </a:r>
            <a:r>
              <a:rPr lang="en-US" sz="2000" dirty="0">
                <a:solidFill>
                  <a:schemeClr val="tx1"/>
                </a:solidFill>
              </a:rPr>
              <a:t>, like the standard </a:t>
            </a:r>
            <a:r>
              <a:rPr lang="en-US" sz="2000" dirty="0" err="1">
                <a:solidFill>
                  <a:schemeClr val="tx1"/>
                </a:solidFill>
              </a:rPr>
              <a:t>ActionBar</a:t>
            </a:r>
            <a:r>
              <a:rPr lang="en-US" sz="2000" dirty="0">
                <a:solidFill>
                  <a:schemeClr val="tx1"/>
                </a:solidFill>
              </a:rPr>
              <a:t>, but it can be contained in any other type of layout as well.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371" y="2762423"/>
            <a:ext cx="8709894" cy="4008388"/>
          </a:xfrm>
          <a:prstGeom prst="rect">
            <a:avLst/>
          </a:prstGeom>
        </p:spPr>
      </p:pic>
      <p:sp>
        <p:nvSpPr>
          <p:cNvPr id="5" name="Right Arrow 4"/>
          <p:cNvSpPr/>
          <p:nvPr/>
        </p:nvSpPr>
        <p:spPr>
          <a:xfrm>
            <a:off x="4951412" y="5181600"/>
            <a:ext cx="1371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4218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4# Add </a:t>
            </a:r>
            <a:r>
              <a:rPr lang="en-US" b="1" kern="0" dirty="0">
                <a:solidFill>
                  <a:schemeClr val="bg1"/>
                </a:solidFill>
              </a:rPr>
              <a:t>Toolbar to </a:t>
            </a:r>
            <a:r>
              <a:rPr lang="en-US" b="1" kern="0" dirty="0" smtClean="0">
                <a:solidFill>
                  <a:schemeClr val="bg1"/>
                </a:solidFill>
              </a:rPr>
              <a:t>Activity file</a:t>
            </a:r>
            <a:r>
              <a:rPr lang="en-US" b="1" kern="0" dirty="0">
                <a:solidFill>
                  <a:schemeClr val="bg1"/>
                </a:solidFill>
              </a:rPr>
              <a:t>.</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531812" y="1447800"/>
            <a:ext cx="10554573" cy="1066800"/>
          </a:xfrm>
        </p:spPr>
        <p:txBody>
          <a:bodyPr/>
          <a:lstStyle/>
          <a:p>
            <a:r>
              <a:rPr lang="en-US" sz="2000" dirty="0">
                <a:solidFill>
                  <a:schemeClr val="tx1"/>
                </a:solidFill>
              </a:rPr>
              <a:t>Then in your Activity or Fragment, set the Toolbar to act as your </a:t>
            </a:r>
            <a:r>
              <a:rPr lang="en-US" sz="2000" dirty="0" err="1">
                <a:solidFill>
                  <a:schemeClr val="tx1"/>
                </a:solidFill>
              </a:rPr>
              <a:t>ActionBar</a:t>
            </a:r>
            <a:r>
              <a:rPr lang="en-US" sz="2000" dirty="0">
                <a:solidFill>
                  <a:schemeClr val="tx1"/>
                </a:solidFill>
              </a:rPr>
              <a:t> by using the </a:t>
            </a:r>
            <a:r>
              <a:rPr lang="en-US" sz="2000" dirty="0" err="1">
                <a:solidFill>
                  <a:schemeClr val="tx1"/>
                </a:solidFill>
              </a:rPr>
              <a:t>setSupportActionBar</a:t>
            </a:r>
            <a:r>
              <a:rPr lang="en-US" sz="2000" dirty="0">
                <a:solidFill>
                  <a:schemeClr val="tx1"/>
                </a:solidFill>
              </a:rPr>
              <a:t>(Toolbar) method. </a:t>
            </a:r>
          </a:p>
          <a:p>
            <a:r>
              <a:rPr lang="en-US" sz="2000" dirty="0">
                <a:solidFill>
                  <a:schemeClr val="tx1"/>
                </a:solidFill>
              </a:rPr>
              <a:t>Note: When using the support library, make sure that you are importing </a:t>
            </a:r>
            <a:r>
              <a:rPr lang="en-US" sz="2000" dirty="0">
                <a:solidFill>
                  <a:srgbClr val="FF0000"/>
                </a:solidFill>
              </a:rPr>
              <a:t>android.support.v7.widget.Toolbar and not </a:t>
            </a:r>
            <a:r>
              <a:rPr lang="en-US" sz="2000" dirty="0" err="1">
                <a:solidFill>
                  <a:srgbClr val="FF0000"/>
                </a:solidFill>
              </a:rPr>
              <a:t>android.widget.Toolbar</a:t>
            </a:r>
            <a:r>
              <a:rPr lang="en-US" sz="2000" dirty="0">
                <a:solidFill>
                  <a:schemeClr val="tx1"/>
                </a:solidFill>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370" y="2743200"/>
            <a:ext cx="9099641" cy="3886200"/>
          </a:xfrm>
          <a:prstGeom prst="rect">
            <a:avLst/>
          </a:prstGeom>
        </p:spPr>
      </p:pic>
      <p:sp>
        <p:nvSpPr>
          <p:cNvPr id="5" name="Right Arrow 4"/>
          <p:cNvSpPr/>
          <p:nvPr/>
        </p:nvSpPr>
        <p:spPr>
          <a:xfrm>
            <a:off x="5103812" y="5029200"/>
            <a:ext cx="12192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5713412" y="3810000"/>
            <a:ext cx="3124200" cy="3810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942012" y="5791200"/>
            <a:ext cx="3962400" cy="7620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7737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Standalone</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531812" y="1828800"/>
            <a:ext cx="10554573" cy="1066800"/>
          </a:xfrm>
        </p:spPr>
        <p:txBody>
          <a:bodyPr/>
          <a:lstStyle/>
          <a:p>
            <a:r>
              <a:rPr lang="en-US" sz="2000" dirty="0">
                <a:solidFill>
                  <a:schemeClr val="tx1"/>
                </a:solidFill>
              </a:rPr>
              <a:t>The difference in standalone mode is that you do not set the Toolbar to act as your action bar. </a:t>
            </a:r>
            <a:endParaRPr lang="en-US" sz="2000" dirty="0" smtClean="0">
              <a:solidFill>
                <a:schemeClr val="tx1"/>
              </a:solidFill>
            </a:endParaRPr>
          </a:p>
          <a:p>
            <a:r>
              <a:rPr lang="en-US" sz="2000" dirty="0" smtClean="0">
                <a:solidFill>
                  <a:schemeClr val="tx1"/>
                </a:solidFill>
              </a:rPr>
              <a:t>For </a:t>
            </a:r>
            <a:r>
              <a:rPr lang="en-US" sz="2000" dirty="0">
                <a:solidFill>
                  <a:schemeClr val="tx1"/>
                </a:solidFill>
              </a:rPr>
              <a:t>this reason, you can use any </a:t>
            </a:r>
            <a:r>
              <a:rPr lang="en-US" sz="2000" dirty="0" err="1">
                <a:solidFill>
                  <a:schemeClr val="tx1"/>
                </a:solidFill>
              </a:rPr>
              <a:t>AppCompat</a:t>
            </a:r>
            <a:r>
              <a:rPr lang="en-US" sz="2000" dirty="0">
                <a:solidFill>
                  <a:schemeClr val="tx1"/>
                </a:solidFill>
              </a:rPr>
              <a:t> theme and you do not need to disable the decor-provided Action Bar.</a:t>
            </a:r>
          </a:p>
          <a:p>
            <a:r>
              <a:rPr lang="en-US" sz="2000" dirty="0">
                <a:solidFill>
                  <a:schemeClr val="tx1"/>
                </a:solidFill>
              </a:rPr>
              <a:t>In standalone mode, you need to manually populate the Toolbar with content/actions</a:t>
            </a:r>
            <a:r>
              <a:rPr lang="en-US" sz="2000" dirty="0" smtClean="0">
                <a:solidFill>
                  <a:schemeClr val="tx1"/>
                </a:solidFill>
              </a:rPr>
              <a:t>.</a:t>
            </a:r>
          </a:p>
          <a:p>
            <a:r>
              <a:rPr lang="en-US" sz="2000" dirty="0" smtClean="0">
                <a:solidFill>
                  <a:schemeClr val="tx1"/>
                </a:solidFill>
              </a:rPr>
              <a:t> </a:t>
            </a:r>
            <a:r>
              <a:rPr lang="en-US" sz="2000" dirty="0">
                <a:solidFill>
                  <a:schemeClr val="tx1"/>
                </a:solidFill>
              </a:rPr>
              <a:t>For instance, if you want it to display actions, you need to inflate a menu into it:</a:t>
            </a:r>
          </a:p>
        </p:txBody>
      </p:sp>
    </p:spTree>
    <p:extLst>
      <p:ext uri="{BB962C8B-B14F-4D97-AF65-F5344CB8AC3E}">
        <p14:creationId xmlns:p14="http://schemas.microsoft.com/office/powerpoint/2010/main" val="298345744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1# Add </a:t>
            </a:r>
            <a:r>
              <a:rPr lang="en-US" b="1" kern="0" dirty="0">
                <a:solidFill>
                  <a:schemeClr val="bg1"/>
                </a:solidFill>
              </a:rPr>
              <a:t>Toolbar to </a:t>
            </a:r>
            <a:r>
              <a:rPr lang="en-US" b="1" kern="0" dirty="0" smtClean="0">
                <a:solidFill>
                  <a:schemeClr val="bg1"/>
                </a:solidFill>
              </a:rPr>
              <a:t>Activity </a:t>
            </a:r>
            <a:r>
              <a:rPr lang="en-US" b="1" kern="0" dirty="0">
                <a:solidFill>
                  <a:schemeClr val="bg1"/>
                </a:solidFill>
              </a:rPr>
              <a:t>layout file.</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3" y="1331914"/>
            <a:ext cx="10465604" cy="5438898"/>
          </a:xfrm>
          <a:prstGeom prst="rect">
            <a:avLst/>
          </a:prstGeom>
        </p:spPr>
      </p:pic>
      <p:sp>
        <p:nvSpPr>
          <p:cNvPr id="5" name="Right Arrow 4"/>
          <p:cNvSpPr/>
          <p:nvPr/>
        </p:nvSpPr>
        <p:spPr>
          <a:xfrm>
            <a:off x="3656012" y="3200400"/>
            <a:ext cx="6858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4341812" y="3657600"/>
            <a:ext cx="5105400" cy="4572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9315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2# </a:t>
            </a:r>
            <a:r>
              <a:rPr lang="en-US" b="1" kern="0" dirty="0">
                <a:solidFill>
                  <a:schemeClr val="bg1"/>
                </a:solidFill>
              </a:rPr>
              <a:t>Add Toolbar to Activity </a:t>
            </a:r>
            <a:r>
              <a:rPr lang="en-US" b="1" kern="0" dirty="0" smtClean="0">
                <a:solidFill>
                  <a:schemeClr val="bg1"/>
                </a:solidFill>
              </a:rPr>
              <a:t>file</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1331914"/>
            <a:ext cx="9601200" cy="5438898"/>
          </a:xfrm>
          <a:prstGeom prst="rect">
            <a:avLst/>
          </a:prstGeom>
        </p:spPr>
      </p:pic>
      <p:sp>
        <p:nvSpPr>
          <p:cNvPr id="5" name="Right Arrow 4"/>
          <p:cNvSpPr/>
          <p:nvPr/>
        </p:nvSpPr>
        <p:spPr>
          <a:xfrm>
            <a:off x="2817812" y="1981200"/>
            <a:ext cx="1371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Oval 1"/>
          <p:cNvSpPr/>
          <p:nvPr/>
        </p:nvSpPr>
        <p:spPr>
          <a:xfrm>
            <a:off x="3960812" y="6096000"/>
            <a:ext cx="4343400" cy="5334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960812" y="3048000"/>
            <a:ext cx="5181600" cy="5334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6981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Output</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11 at 11.53.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12" y="1141842"/>
            <a:ext cx="3775842" cy="5715000"/>
          </a:xfrm>
          <a:prstGeom prst="rect">
            <a:avLst/>
          </a:prstGeom>
        </p:spPr>
      </p:pic>
      <p:pic>
        <p:nvPicPr>
          <p:cNvPr id="7" name="Picture 6" descr="Screen Shot 2015-05-11 at 11.54.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2612" y="1144710"/>
            <a:ext cx="3898793" cy="5715000"/>
          </a:xfrm>
          <a:prstGeom prst="rect">
            <a:avLst/>
          </a:prstGeom>
        </p:spPr>
      </p:pic>
      <p:sp>
        <p:nvSpPr>
          <p:cNvPr id="9" name="Right Arrow 8"/>
          <p:cNvSpPr/>
          <p:nvPr/>
        </p:nvSpPr>
        <p:spPr>
          <a:xfrm>
            <a:off x="4951412" y="3733800"/>
            <a:ext cx="1981200" cy="4572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0800000">
            <a:off x="4875212" y="1524000"/>
            <a:ext cx="2209800" cy="3048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28817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a:ln>
                  <a:solidFill>
                    <a:schemeClr val="tx1"/>
                  </a:solidFill>
                </a:ln>
                <a:solidFill>
                  <a:schemeClr val="bg1"/>
                </a:solidFill>
                <a:cs typeface="Arial" pitchFamily="34" charset="0"/>
              </a:rPr>
              <a:t>Material </a:t>
            </a:r>
            <a:r>
              <a:rPr lang="en-US" sz="6600" b="1" kern="0" dirty="0" smtClean="0">
                <a:ln>
                  <a:solidFill>
                    <a:schemeClr val="tx1"/>
                  </a:solidFill>
                </a:ln>
                <a:solidFill>
                  <a:schemeClr val="bg1"/>
                </a:solidFill>
                <a:cs typeface="Arial" pitchFamily="34" charset="0"/>
              </a:rPr>
              <a:t>Design Views</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a:solidFill>
                  <a:schemeClr val="tx1"/>
                </a:solidFill>
              </a:rPr>
              <a:t>2</a:t>
            </a:r>
            <a:r>
              <a:rPr lang="en-US" dirty="0" smtClean="0">
                <a:solidFill>
                  <a:schemeClr val="tx1"/>
                </a:solidFill>
              </a:rPr>
              <a:t># </a:t>
            </a:r>
            <a:r>
              <a:rPr lang="en-US" dirty="0" err="1" smtClean="0">
                <a:solidFill>
                  <a:schemeClr val="tx1"/>
                </a:solidFill>
              </a:rPr>
              <a:t>CardView</a:t>
            </a:r>
            <a:endParaRPr lang="en-US" dirty="0">
              <a:solidFill>
                <a:schemeClr val="tx1"/>
              </a:solidFill>
            </a:endParaRPr>
          </a:p>
        </p:txBody>
      </p:sp>
    </p:spTree>
    <p:extLst>
      <p:ext uri="{BB962C8B-B14F-4D97-AF65-F5344CB8AC3E}">
        <p14:creationId xmlns:p14="http://schemas.microsoft.com/office/powerpoint/2010/main" val="4123210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Card Basics</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4" name="Rectangle 3"/>
          <p:cNvSpPr/>
          <p:nvPr/>
        </p:nvSpPr>
        <p:spPr>
          <a:xfrm>
            <a:off x="379412" y="1600200"/>
            <a:ext cx="6092825" cy="1477328"/>
          </a:xfrm>
          <a:prstGeom prst="rect">
            <a:avLst/>
          </a:prstGeom>
          <a:ln>
            <a:solidFill>
              <a:schemeClr val="tx2">
                <a:lumMod val="50000"/>
              </a:schemeClr>
            </a:solidFill>
          </a:ln>
        </p:spPr>
        <p:txBody>
          <a:bodyPr>
            <a:spAutoFit/>
          </a:bodyPr>
          <a:lstStyle/>
          <a:p>
            <a:r>
              <a:rPr lang="en-US" dirty="0"/>
              <a:t>dependencies {</a:t>
            </a:r>
          </a:p>
          <a:p>
            <a:r>
              <a:rPr lang="en-US" dirty="0"/>
              <a:t>    compile </a:t>
            </a:r>
            <a:r>
              <a:rPr lang="en-US" dirty="0" err="1"/>
              <a:t>fileTree</a:t>
            </a:r>
            <a:r>
              <a:rPr lang="en-US" dirty="0"/>
              <a:t>(</a:t>
            </a:r>
            <a:r>
              <a:rPr lang="en-US" dirty="0" err="1"/>
              <a:t>dir</a:t>
            </a:r>
            <a:r>
              <a:rPr lang="en-US" dirty="0"/>
              <a:t>: 'libs', include: ['*.jar'])</a:t>
            </a:r>
          </a:p>
          <a:p>
            <a:r>
              <a:rPr lang="en-US" dirty="0"/>
              <a:t>    compile 'com.android.support:appcompat-v7:21.0.3'</a:t>
            </a:r>
          </a:p>
          <a:p>
            <a:r>
              <a:rPr lang="en-US" dirty="0">
                <a:solidFill>
                  <a:srgbClr val="FF0000"/>
                </a:solidFill>
              </a:rPr>
              <a:t>    compile 'com.android.support:cardview-v7:21.0.+'</a:t>
            </a:r>
          </a:p>
          <a:p>
            <a:r>
              <a:rPr lang="en-US" dirty="0"/>
              <a:t>}</a:t>
            </a:r>
          </a:p>
        </p:txBody>
      </p:sp>
      <p:sp>
        <p:nvSpPr>
          <p:cNvPr id="5" name="Rectangle 4"/>
          <p:cNvSpPr/>
          <p:nvPr/>
        </p:nvSpPr>
        <p:spPr>
          <a:xfrm>
            <a:off x="379412" y="3745416"/>
            <a:ext cx="6092825" cy="3139321"/>
          </a:xfrm>
          <a:prstGeom prst="rect">
            <a:avLst/>
          </a:prstGeom>
          <a:ln>
            <a:solidFill>
              <a:schemeClr val="accent2">
                <a:lumMod val="50000"/>
              </a:schemeClr>
            </a:solidFill>
          </a:ln>
        </p:spPr>
        <p:txBody>
          <a:bodyPr>
            <a:spAutoFit/>
          </a:bodyPr>
          <a:lstStyle/>
          <a:p>
            <a:r>
              <a:rPr lang="en-US" dirty="0">
                <a:solidFill>
                  <a:srgbClr val="FF0000"/>
                </a:solidFill>
              </a:rPr>
              <a:t>&lt;android.support.v7.widget.CardView</a:t>
            </a:r>
          </a:p>
          <a:p>
            <a:r>
              <a:rPr lang="en-US" dirty="0" err="1"/>
              <a:t>xmlns:card_view</a:t>
            </a:r>
            <a:r>
              <a:rPr lang="en-US" dirty="0"/>
              <a:t>="http://</a:t>
            </a:r>
            <a:r>
              <a:rPr lang="en-US" dirty="0" err="1"/>
              <a:t>schemas.android.com</a:t>
            </a:r>
            <a:r>
              <a:rPr lang="en-US" dirty="0"/>
              <a:t>/</a:t>
            </a:r>
            <a:r>
              <a:rPr lang="en-US" dirty="0" err="1"/>
              <a:t>apk</a:t>
            </a:r>
            <a:r>
              <a:rPr lang="en-US" dirty="0"/>
              <a:t>/res-auto"</a:t>
            </a:r>
          </a:p>
          <a:p>
            <a:r>
              <a:rPr lang="en-US" dirty="0" err="1"/>
              <a:t>android:id</a:t>
            </a:r>
            <a:r>
              <a:rPr lang="en-US" dirty="0"/>
              <a:t>="@+id/card_view1"</a:t>
            </a:r>
          </a:p>
          <a:p>
            <a:r>
              <a:rPr lang="en-US" dirty="0" err="1"/>
              <a:t>android:layout_gravity</a:t>
            </a:r>
            <a:r>
              <a:rPr lang="en-US" dirty="0"/>
              <a:t>="center"</a:t>
            </a:r>
          </a:p>
          <a:p>
            <a:r>
              <a:rPr lang="en-US" dirty="0" err="1"/>
              <a:t>android:layout_width</a:t>
            </a:r>
            <a:r>
              <a:rPr lang="en-US" dirty="0"/>
              <a:t>="180dp"</a:t>
            </a:r>
          </a:p>
          <a:p>
            <a:r>
              <a:rPr lang="en-US" dirty="0" err="1"/>
              <a:t>android:layout_height</a:t>
            </a:r>
            <a:r>
              <a:rPr lang="en-US" dirty="0"/>
              <a:t>="180dp"</a:t>
            </a:r>
          </a:p>
          <a:p>
            <a:r>
              <a:rPr lang="en-US" dirty="0" err="1"/>
              <a:t>card_view:cardCornerRadius</a:t>
            </a:r>
            <a:r>
              <a:rPr lang="en-US" dirty="0"/>
              <a:t>="4dp"</a:t>
            </a:r>
          </a:p>
          <a:p>
            <a:r>
              <a:rPr lang="en-US" dirty="0" err="1"/>
              <a:t>card_view:cardBackgroundColor</a:t>
            </a:r>
            <a:r>
              <a:rPr lang="en-US" dirty="0"/>
              <a:t>="#AA66CC"</a:t>
            </a:r>
          </a:p>
          <a:p>
            <a:r>
              <a:rPr lang="en-US" dirty="0" err="1"/>
              <a:t>card_view:cardElevation</a:t>
            </a:r>
            <a:r>
              <a:rPr lang="en-US" dirty="0"/>
              <a:t>="10dp"</a:t>
            </a:r>
            <a:r>
              <a:rPr lang="en-US" dirty="0" smtClean="0"/>
              <a:t>&gt;</a:t>
            </a:r>
          </a:p>
          <a:p>
            <a:r>
              <a:rPr lang="en-US" dirty="0" smtClean="0">
                <a:solidFill>
                  <a:srgbClr val="FF0000"/>
                </a:solidFill>
              </a:rPr>
              <a:t>&lt;/</a:t>
            </a:r>
            <a:r>
              <a:rPr lang="en-US" dirty="0">
                <a:solidFill>
                  <a:srgbClr val="FF0000"/>
                </a:solidFill>
              </a:rPr>
              <a:t>android.support.v7.</a:t>
            </a:r>
            <a:r>
              <a:rPr lang="en-US" dirty="0" smtClean="0">
                <a:solidFill>
                  <a:srgbClr val="FF0000"/>
                </a:solidFill>
              </a:rPr>
              <a:t>widget.CardView&gt;</a:t>
            </a:r>
            <a:endParaRPr lang="en-US" dirty="0">
              <a:solidFill>
                <a:srgbClr val="FF0000"/>
              </a:solidFill>
            </a:endParaRPr>
          </a:p>
          <a:p>
            <a:endParaRPr lang="en-US" dirty="0"/>
          </a:p>
        </p:txBody>
      </p:sp>
      <p:pic>
        <p:nvPicPr>
          <p:cNvPr id="7" name="Picture 6" descr="device-2015-05-25-2342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3812" y="1260642"/>
            <a:ext cx="3128963" cy="5562600"/>
          </a:xfrm>
          <a:prstGeom prst="rect">
            <a:avLst/>
          </a:prstGeom>
        </p:spPr>
      </p:pic>
      <p:sp>
        <p:nvSpPr>
          <p:cNvPr id="9" name="Down Arrow 8"/>
          <p:cNvSpPr/>
          <p:nvPr/>
        </p:nvSpPr>
        <p:spPr>
          <a:xfrm>
            <a:off x="2817812" y="3124200"/>
            <a:ext cx="609600"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6627812" y="4724400"/>
            <a:ext cx="2286000" cy="838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37884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a:ln>
                  <a:solidFill>
                    <a:schemeClr val="tx1"/>
                  </a:solidFill>
                </a:ln>
                <a:solidFill>
                  <a:schemeClr val="bg1"/>
                </a:solidFill>
                <a:cs typeface="Arial" pitchFamily="34" charset="0"/>
              </a:rPr>
              <a:t>Material </a:t>
            </a:r>
            <a:r>
              <a:rPr lang="en-US" sz="6600" b="1" kern="0" dirty="0" smtClean="0">
                <a:ln>
                  <a:solidFill>
                    <a:schemeClr val="tx1"/>
                  </a:solidFill>
                </a:ln>
                <a:solidFill>
                  <a:schemeClr val="bg1"/>
                </a:solidFill>
                <a:cs typeface="Arial" pitchFamily="34" charset="0"/>
              </a:rPr>
              <a:t>Design Views</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a:solidFill>
                  <a:schemeClr val="tx1"/>
                </a:solidFill>
              </a:rPr>
              <a:t>3</a:t>
            </a:r>
            <a:r>
              <a:rPr lang="en-US" dirty="0" smtClean="0">
                <a:solidFill>
                  <a:schemeClr val="tx1"/>
                </a:solidFill>
              </a:rPr>
              <a:t># </a:t>
            </a:r>
            <a:r>
              <a:rPr lang="en-US" dirty="0">
                <a:solidFill>
                  <a:schemeClr val="tx1"/>
                </a:solidFill>
              </a:rPr>
              <a:t>Recycler View: A better way to display collections in Android</a:t>
            </a:r>
          </a:p>
          <a:p>
            <a:endParaRPr lang="en-US" dirty="0">
              <a:solidFill>
                <a:schemeClr val="tx1"/>
              </a:solidFill>
            </a:endParaRPr>
          </a:p>
        </p:txBody>
      </p:sp>
    </p:spTree>
    <p:extLst>
      <p:ext uri="{BB962C8B-B14F-4D97-AF65-F5344CB8AC3E}">
        <p14:creationId xmlns:p14="http://schemas.microsoft.com/office/powerpoint/2010/main" val="27660325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endParaRPr lang="en-US" b="1" kern="0" dirty="0">
              <a:solidFill>
                <a:schemeClr val="bg1"/>
              </a:solidFill>
            </a:endParaRPr>
          </a:p>
        </p:txBody>
      </p:sp>
      <p:pic>
        <p:nvPicPr>
          <p:cNvPr id="3" name="Picture 2" descr="Screen Shot 2015-07-23 at 17.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26332" cy="6869379"/>
          </a:xfrm>
          <a:prstGeom prst="rect">
            <a:avLst/>
          </a:prstGeom>
        </p:spPr>
      </p:pic>
    </p:spTree>
    <p:extLst>
      <p:ext uri="{BB962C8B-B14F-4D97-AF65-F5344CB8AC3E}">
        <p14:creationId xmlns:p14="http://schemas.microsoft.com/office/powerpoint/2010/main" val="15029285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smtClean="0"/>
              <a:t>Overview</a:t>
            </a:r>
            <a:endParaRPr lang="en-US" dirty="0"/>
          </a:p>
        </p:txBody>
      </p:sp>
      <p:pic>
        <p:nvPicPr>
          <p:cNvPr id="5" name="Picture 4" descr="http://1.androidauthority.com/wp-content/uploads/2012/04/Android-training.jpg"/>
          <p:cNvPicPr/>
          <p:nvPr/>
        </p:nvPicPr>
        <p:blipFill>
          <a:blip r:embed="rId3" cstate="print"/>
          <a:srcRect/>
          <a:stretch>
            <a:fillRect/>
          </a:stretch>
        </p:blipFill>
        <p:spPr bwMode="auto">
          <a:xfrm>
            <a:off x="8609012" y="2209800"/>
            <a:ext cx="3482025" cy="2514600"/>
          </a:xfrm>
          <a:prstGeom prst="rect">
            <a:avLst/>
          </a:prstGeom>
          <a:noFill/>
          <a:ln w="9525">
            <a:noFill/>
            <a:miter lim="800000"/>
            <a:headEnd/>
            <a:tailEnd/>
          </a:ln>
        </p:spPr>
      </p:pic>
      <p:sp>
        <p:nvSpPr>
          <p:cNvPr id="2" name="Rectangle 1"/>
          <p:cNvSpPr/>
          <p:nvPr/>
        </p:nvSpPr>
        <p:spPr>
          <a:xfrm>
            <a:off x="0" y="1219200"/>
            <a:ext cx="8532812" cy="4170372"/>
          </a:xfrm>
          <a:prstGeom prst="rect">
            <a:avLst/>
          </a:prstGeom>
        </p:spPr>
        <p:txBody>
          <a:bodyPr wrap="square">
            <a:spAutoFit/>
          </a:bodyPr>
          <a:lstStyle/>
          <a:p>
            <a:pPr marL="342900" indent="-342900">
              <a:spcBef>
                <a:spcPct val="20000"/>
              </a:spcBef>
              <a:spcAft>
                <a:spcPts val="600"/>
              </a:spcAft>
              <a:buFont typeface="Wingdings" charset="2"/>
              <a:buChar char="ü"/>
            </a:pPr>
            <a:r>
              <a:rPr lang="en-US" sz="2400" dirty="0">
                <a:solidFill>
                  <a:srgbClr val="000000"/>
                </a:solidFill>
              </a:rPr>
              <a:t>Material design is a comprehensive approach to visual, interaction and motion design for the multi-screen world. </a:t>
            </a:r>
            <a:endParaRPr lang="en-US" sz="2400" dirty="0" smtClean="0">
              <a:solidFill>
                <a:srgbClr val="000000"/>
              </a:solidFill>
            </a:endParaRPr>
          </a:p>
          <a:p>
            <a:pPr marL="342900" indent="-342900">
              <a:spcBef>
                <a:spcPct val="20000"/>
              </a:spcBef>
              <a:spcAft>
                <a:spcPts val="600"/>
              </a:spcAft>
              <a:buFont typeface="Wingdings" charset="2"/>
              <a:buChar char="ü"/>
            </a:pPr>
            <a:r>
              <a:rPr lang="en-US" sz="2400" dirty="0" smtClean="0">
                <a:solidFill>
                  <a:srgbClr val="000000"/>
                </a:solidFill>
              </a:rPr>
              <a:t>Android </a:t>
            </a:r>
            <a:r>
              <a:rPr lang="en-US" sz="2400" dirty="0">
                <a:solidFill>
                  <a:srgbClr val="000000"/>
                </a:solidFill>
              </a:rPr>
              <a:t>5.0 Lollipop and the updated support libraries help you to create material UIs. </a:t>
            </a:r>
            <a:endParaRPr lang="en-US" sz="2400" dirty="0" smtClean="0">
              <a:solidFill>
                <a:srgbClr val="000000"/>
              </a:solidFill>
            </a:endParaRPr>
          </a:p>
          <a:p>
            <a:pPr marL="342900" indent="-342900">
              <a:spcBef>
                <a:spcPct val="20000"/>
              </a:spcBef>
              <a:spcAft>
                <a:spcPts val="600"/>
              </a:spcAft>
              <a:buFont typeface="Wingdings" charset="2"/>
              <a:buChar char="ü"/>
            </a:pPr>
            <a:r>
              <a:rPr lang="en-US" sz="2400" dirty="0">
                <a:solidFill>
                  <a:srgbClr val="000000"/>
                </a:solidFill>
              </a:rPr>
              <a:t>Android provides the following elements for you to build material design apps:</a:t>
            </a:r>
          </a:p>
          <a:p>
            <a:pPr marL="800100" lvl="1" indent="-342900">
              <a:spcBef>
                <a:spcPct val="20000"/>
              </a:spcBef>
              <a:spcAft>
                <a:spcPts val="600"/>
              </a:spcAft>
              <a:buFont typeface="+mj-ea"/>
              <a:buAutoNum type="circleNumDbPlain"/>
            </a:pPr>
            <a:r>
              <a:rPr lang="en-US" sz="2400" dirty="0">
                <a:solidFill>
                  <a:srgbClr val="000000"/>
                </a:solidFill>
              </a:rPr>
              <a:t>A new theme</a:t>
            </a:r>
          </a:p>
          <a:p>
            <a:pPr marL="800100" lvl="1" indent="-342900">
              <a:spcBef>
                <a:spcPct val="20000"/>
              </a:spcBef>
              <a:spcAft>
                <a:spcPts val="600"/>
              </a:spcAft>
              <a:buFont typeface="+mj-ea"/>
              <a:buAutoNum type="circleNumDbPlain"/>
            </a:pPr>
            <a:r>
              <a:rPr lang="en-US" sz="2400" dirty="0">
                <a:solidFill>
                  <a:srgbClr val="000000"/>
                </a:solidFill>
              </a:rPr>
              <a:t>New widgets for complex views</a:t>
            </a:r>
          </a:p>
          <a:p>
            <a:pPr marL="800100" lvl="1" indent="-342900">
              <a:spcBef>
                <a:spcPct val="20000"/>
              </a:spcBef>
              <a:spcAft>
                <a:spcPts val="600"/>
              </a:spcAft>
              <a:buFont typeface="+mj-ea"/>
              <a:buAutoNum type="circleNumDbPlain"/>
            </a:pPr>
            <a:r>
              <a:rPr lang="en-US" sz="2400" dirty="0">
                <a:solidFill>
                  <a:srgbClr val="000000"/>
                </a:solidFill>
              </a:rPr>
              <a:t>New APIs for custom shadows and animations</a:t>
            </a:r>
          </a:p>
        </p:txBody>
      </p:sp>
    </p:spTree>
    <p:extLst>
      <p:ext uri="{BB962C8B-B14F-4D97-AF65-F5344CB8AC3E}">
        <p14:creationId xmlns:p14="http://schemas.microsoft.com/office/powerpoint/2010/main" val="39676224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Recycler </a:t>
            </a:r>
            <a:r>
              <a:rPr lang="en-US" b="1" kern="0" dirty="0" smtClean="0">
                <a:solidFill>
                  <a:schemeClr val="bg1"/>
                </a:solidFill>
              </a:rPr>
              <a:t>View Basics</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33491" y="3048000"/>
            <a:ext cx="10554573" cy="1511513"/>
          </a:xfrm>
        </p:spPr>
        <p:txBody>
          <a:bodyPr/>
          <a:lstStyle/>
          <a:p>
            <a:pPr>
              <a:buFont typeface="Wingdings" charset="2"/>
              <a:buChar char="ü"/>
            </a:pPr>
            <a:r>
              <a:rPr lang="en-US" sz="2000" dirty="0" smtClean="0">
                <a:solidFill>
                  <a:schemeClr val="tx1"/>
                </a:solidFill>
              </a:rPr>
              <a:t>View </a:t>
            </a:r>
            <a:r>
              <a:rPr lang="en-US" sz="2000" dirty="0">
                <a:solidFill>
                  <a:schemeClr val="tx1"/>
                </a:solidFill>
              </a:rPr>
              <a:t>group for displaying collections. </a:t>
            </a:r>
            <a:endParaRPr lang="en-US" sz="2000" dirty="0" smtClean="0">
              <a:solidFill>
                <a:schemeClr val="tx1"/>
              </a:solidFill>
            </a:endParaRPr>
          </a:p>
          <a:p>
            <a:pPr>
              <a:buFont typeface="Wingdings" charset="2"/>
              <a:buChar char="ü"/>
            </a:pPr>
            <a:r>
              <a:rPr lang="en-US" sz="2000" dirty="0" err="1">
                <a:solidFill>
                  <a:schemeClr val="tx1"/>
                </a:solidFill>
              </a:rPr>
              <a:t>RecyclerView</a:t>
            </a:r>
            <a:r>
              <a:rPr lang="en-US" sz="2000" dirty="0">
                <a:solidFill>
                  <a:schemeClr val="tx1"/>
                </a:solidFill>
              </a:rPr>
              <a:t> is an Android widget that displays a collection of items in a </a:t>
            </a:r>
            <a:r>
              <a:rPr lang="en-US" sz="2000" dirty="0" smtClean="0">
                <a:solidFill>
                  <a:schemeClr val="tx1"/>
                </a:solidFill>
              </a:rPr>
              <a:t>list</a:t>
            </a:r>
          </a:p>
          <a:p>
            <a:pPr marL="0" indent="0">
              <a:buNone/>
            </a:pPr>
            <a:r>
              <a:rPr lang="en-US" sz="2000" dirty="0" smtClean="0">
                <a:solidFill>
                  <a:schemeClr val="tx1"/>
                </a:solidFill>
              </a:rPr>
              <a:t> </a:t>
            </a:r>
            <a:r>
              <a:rPr lang="en-US" sz="2000" dirty="0">
                <a:solidFill>
                  <a:schemeClr val="tx1"/>
                </a:solidFill>
              </a:rPr>
              <a:t>or a grid, enabling the user to scroll through the </a:t>
            </a:r>
            <a:r>
              <a:rPr lang="en-US" sz="2000" dirty="0" smtClean="0">
                <a:solidFill>
                  <a:schemeClr val="tx1"/>
                </a:solidFill>
              </a:rPr>
              <a:t>collection.</a:t>
            </a:r>
          </a:p>
          <a:p>
            <a:pPr>
              <a:buFont typeface="Wingdings" charset="2"/>
              <a:buChar char="ü"/>
            </a:pPr>
            <a:r>
              <a:rPr lang="en-US" sz="2000" dirty="0" err="1" smtClean="0">
                <a:solidFill>
                  <a:schemeClr val="tx1"/>
                </a:solidFill>
              </a:rPr>
              <a:t>RecyclerView</a:t>
            </a:r>
            <a:r>
              <a:rPr lang="en-US" sz="2000" dirty="0" smtClean="0">
                <a:solidFill>
                  <a:schemeClr val="tx1"/>
                </a:solidFill>
              </a:rPr>
              <a:t> </a:t>
            </a:r>
            <a:r>
              <a:rPr lang="en-US" sz="2000" dirty="0">
                <a:solidFill>
                  <a:schemeClr val="tx1"/>
                </a:solidFill>
              </a:rPr>
              <a:t>can be thought of as a replacement for the </a:t>
            </a:r>
            <a:r>
              <a:rPr lang="en-US" sz="2000" dirty="0" err="1">
                <a:solidFill>
                  <a:schemeClr val="tx1"/>
                </a:solidFill>
              </a:rPr>
              <a:t>ListView</a:t>
            </a:r>
            <a:r>
              <a:rPr lang="en-US" sz="2000" dirty="0">
                <a:solidFill>
                  <a:schemeClr val="tx1"/>
                </a:solidFill>
              </a:rPr>
              <a:t> and </a:t>
            </a:r>
            <a:r>
              <a:rPr lang="en-US" sz="2000" dirty="0" err="1">
                <a:solidFill>
                  <a:schemeClr val="tx1"/>
                </a:solidFill>
              </a:rPr>
              <a:t>GridView</a:t>
            </a:r>
            <a:r>
              <a:rPr lang="en-US" sz="2000" dirty="0">
                <a:solidFill>
                  <a:schemeClr val="tx1"/>
                </a:solidFill>
              </a:rPr>
              <a:t> </a:t>
            </a:r>
            <a:endParaRPr lang="en-US" sz="2000" dirty="0" smtClean="0">
              <a:solidFill>
                <a:schemeClr val="tx1"/>
              </a:solidFill>
            </a:endParaRPr>
          </a:p>
          <a:p>
            <a:pPr marL="0" indent="0">
              <a:buNone/>
            </a:pPr>
            <a:r>
              <a:rPr lang="en-US" sz="2000" dirty="0" smtClean="0">
                <a:solidFill>
                  <a:schemeClr val="tx1"/>
                </a:solidFill>
              </a:rPr>
              <a:t>widgets </a:t>
            </a:r>
            <a:r>
              <a:rPr lang="en-US" sz="2000" dirty="0">
                <a:solidFill>
                  <a:schemeClr val="tx1"/>
                </a:solidFill>
              </a:rPr>
              <a:t>in </a:t>
            </a:r>
            <a:r>
              <a:rPr lang="en-US" sz="2000" dirty="0" smtClean="0">
                <a:solidFill>
                  <a:schemeClr val="tx1"/>
                </a:solidFill>
              </a:rPr>
              <a:t>Android.</a:t>
            </a:r>
          </a:p>
          <a:p>
            <a:pPr>
              <a:buFont typeface="Wingdings" charset="2"/>
              <a:buChar char="ü"/>
            </a:pPr>
            <a:r>
              <a:rPr lang="en-US" sz="2000" dirty="0" smtClean="0">
                <a:solidFill>
                  <a:schemeClr val="tx1"/>
                </a:solidFill>
              </a:rPr>
              <a:t>Like </a:t>
            </a:r>
            <a:r>
              <a:rPr lang="en-US" sz="2000" dirty="0">
                <a:solidFill>
                  <a:schemeClr val="tx1"/>
                </a:solidFill>
              </a:rPr>
              <a:t>its predecessors, </a:t>
            </a:r>
            <a:r>
              <a:rPr lang="en-US" sz="2000" dirty="0" err="1">
                <a:solidFill>
                  <a:schemeClr val="tx1"/>
                </a:solidFill>
              </a:rPr>
              <a:t>RecyclerView</a:t>
            </a:r>
            <a:r>
              <a:rPr lang="en-US" sz="2000" dirty="0">
                <a:solidFill>
                  <a:schemeClr val="tx1"/>
                </a:solidFill>
              </a:rPr>
              <a:t> is designed to display </a:t>
            </a:r>
            <a:r>
              <a:rPr lang="en-US" sz="2000" dirty="0" smtClean="0">
                <a:solidFill>
                  <a:schemeClr val="tx1"/>
                </a:solidFill>
              </a:rPr>
              <a:t>a</a:t>
            </a:r>
          </a:p>
          <a:p>
            <a:pPr marL="0" indent="0">
              <a:buNone/>
            </a:pPr>
            <a:r>
              <a:rPr lang="en-US" sz="2000" dirty="0" smtClean="0">
                <a:solidFill>
                  <a:schemeClr val="tx1"/>
                </a:solidFill>
              </a:rPr>
              <a:t>large </a:t>
            </a:r>
            <a:r>
              <a:rPr lang="en-US" sz="2000" dirty="0">
                <a:solidFill>
                  <a:schemeClr val="tx1"/>
                </a:solidFill>
              </a:rPr>
              <a:t>data set in a small window, but </a:t>
            </a:r>
            <a:r>
              <a:rPr lang="en-US" sz="2000" dirty="0" err="1">
                <a:solidFill>
                  <a:schemeClr val="tx1"/>
                </a:solidFill>
              </a:rPr>
              <a:t>RecyclerView</a:t>
            </a:r>
            <a:r>
              <a:rPr lang="en-US" sz="2000" dirty="0">
                <a:solidFill>
                  <a:schemeClr val="tx1"/>
                </a:solidFill>
              </a:rPr>
              <a:t> offers more layout options </a:t>
            </a:r>
          </a:p>
          <a:p>
            <a:pPr>
              <a:buFont typeface="Wingdings" charset="2"/>
              <a:buChar char="ü"/>
            </a:pPr>
            <a:r>
              <a:rPr lang="en-US" sz="2000" dirty="0">
                <a:solidFill>
                  <a:schemeClr val="tx1"/>
                </a:solidFill>
              </a:rPr>
              <a:t>B</a:t>
            </a:r>
            <a:r>
              <a:rPr lang="en-US" sz="2000" dirty="0" smtClean="0">
                <a:solidFill>
                  <a:schemeClr val="tx1"/>
                </a:solidFill>
              </a:rPr>
              <a:t>etter </a:t>
            </a:r>
            <a:r>
              <a:rPr lang="en-US" sz="2000" dirty="0">
                <a:solidFill>
                  <a:schemeClr val="tx1"/>
                </a:solidFill>
              </a:rPr>
              <a:t>optimized for displaying large collections.</a:t>
            </a:r>
            <a:endParaRPr lang="en-US" sz="2000" dirty="0" smtClean="0">
              <a:solidFill>
                <a:schemeClr val="tx1"/>
              </a:solidFill>
            </a:endParaRPr>
          </a:p>
          <a:p>
            <a:pPr marL="0" indent="0">
              <a:buNone/>
            </a:pPr>
            <a:r>
              <a:rPr lang="en-US" sz="2000" b="1" dirty="0">
                <a:solidFill>
                  <a:schemeClr val="tx1"/>
                </a:solidFill>
              </a:rPr>
              <a:t> </a:t>
            </a:r>
            <a:r>
              <a:rPr lang="en-US" sz="2000" b="1" dirty="0" err="1">
                <a:solidFill>
                  <a:schemeClr val="tx1"/>
                </a:solidFill>
              </a:rPr>
              <a:t>RecyclerView</a:t>
            </a:r>
            <a:r>
              <a:rPr lang="en-US" sz="2000" b="1" dirty="0">
                <a:solidFill>
                  <a:schemeClr val="tx1"/>
                </a:solidFill>
              </a:rPr>
              <a:t> offers two compelling features: </a:t>
            </a:r>
          </a:p>
          <a:p>
            <a:pPr marL="457200" indent="-457200">
              <a:buFont typeface="+mj-ea"/>
              <a:buAutoNum type="circleNumDbPlain"/>
            </a:pPr>
            <a:r>
              <a:rPr lang="en-US" sz="2000" dirty="0">
                <a:solidFill>
                  <a:schemeClr val="tx1"/>
                </a:solidFill>
              </a:rPr>
              <a:t>It has a flexible architecture that lets you modify its behavior by plugging in </a:t>
            </a:r>
            <a:endParaRPr lang="en-US" sz="2000" dirty="0" smtClean="0">
              <a:solidFill>
                <a:schemeClr val="tx1"/>
              </a:solidFill>
            </a:endParaRPr>
          </a:p>
          <a:p>
            <a:pPr marL="0" indent="0">
              <a:buNone/>
            </a:pPr>
            <a:r>
              <a:rPr lang="en-US" sz="2000" dirty="0" smtClean="0">
                <a:solidFill>
                  <a:schemeClr val="tx1"/>
                </a:solidFill>
              </a:rPr>
              <a:t>your </a:t>
            </a:r>
            <a:r>
              <a:rPr lang="en-US" sz="2000" dirty="0">
                <a:solidFill>
                  <a:schemeClr val="tx1"/>
                </a:solidFill>
              </a:rPr>
              <a:t>preferred components.</a:t>
            </a:r>
          </a:p>
          <a:p>
            <a:pPr marL="457200" indent="-457200">
              <a:buFont typeface="+mj-ea"/>
              <a:buAutoNum type="circleNumDbPlain" startAt="2"/>
            </a:pPr>
            <a:r>
              <a:rPr lang="en-US" sz="2000" dirty="0">
                <a:solidFill>
                  <a:schemeClr val="tx1"/>
                </a:solidFill>
              </a:rPr>
              <a:t>It is efficient with large collections because it reuses item views and requires </a:t>
            </a:r>
            <a:endParaRPr lang="en-US" sz="2000" dirty="0" smtClean="0">
              <a:solidFill>
                <a:schemeClr val="tx1"/>
              </a:solidFill>
            </a:endParaRPr>
          </a:p>
          <a:p>
            <a:pPr marL="0" indent="0">
              <a:buNone/>
            </a:pPr>
            <a:r>
              <a:rPr lang="en-US" sz="2000" dirty="0" smtClean="0">
                <a:solidFill>
                  <a:schemeClr val="tx1"/>
                </a:solidFill>
              </a:rPr>
              <a:t>the </a:t>
            </a:r>
            <a:r>
              <a:rPr lang="en-US" sz="2000" dirty="0">
                <a:solidFill>
                  <a:schemeClr val="tx1"/>
                </a:solidFill>
              </a:rPr>
              <a:t>use of view holders to cache view references. </a:t>
            </a:r>
          </a:p>
          <a:p>
            <a:pPr marL="0" indent="0">
              <a:buNone/>
            </a:pPr>
            <a:endParaRPr lang="en-US" sz="2000" dirty="0" smtClean="0">
              <a:solidFill>
                <a:schemeClr val="tx1"/>
              </a:solidFill>
            </a:endParaRPr>
          </a:p>
        </p:txBody>
      </p:sp>
      <p:pic>
        <p:nvPicPr>
          <p:cNvPr id="4" name="Picture 3" descr="broken_gif.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7037" y="1143000"/>
            <a:ext cx="2871788" cy="5105400"/>
          </a:xfrm>
          <a:prstGeom prst="rect">
            <a:avLst/>
          </a:prstGeom>
        </p:spPr>
      </p:pic>
    </p:spTree>
    <p:extLst>
      <p:ext uri="{BB962C8B-B14F-4D97-AF65-F5344CB8AC3E}">
        <p14:creationId xmlns:p14="http://schemas.microsoft.com/office/powerpoint/2010/main" val="42390670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sz="3600" b="1" kern="0" dirty="0" smtClean="0">
                <a:solidFill>
                  <a:schemeClr val="bg1"/>
                </a:solidFill>
              </a:rPr>
              <a:t>Differences </a:t>
            </a:r>
            <a:r>
              <a:rPr lang="en-US" sz="3600" b="1" kern="0" dirty="0">
                <a:solidFill>
                  <a:schemeClr val="bg1"/>
                </a:solidFill>
              </a:rPr>
              <a:t>between </a:t>
            </a:r>
            <a:r>
              <a:rPr lang="en-US" sz="3600" b="1" kern="0" dirty="0" err="1">
                <a:solidFill>
                  <a:schemeClr val="bg1"/>
                </a:solidFill>
              </a:rPr>
              <a:t>ListView</a:t>
            </a:r>
            <a:r>
              <a:rPr lang="en-US" sz="3600" b="1" kern="0" dirty="0">
                <a:solidFill>
                  <a:schemeClr val="bg1"/>
                </a:solidFill>
              </a:rPr>
              <a:t> and </a:t>
            </a:r>
            <a:r>
              <a:rPr lang="en-US" sz="3600" b="1" kern="0" dirty="0" err="1">
                <a:solidFill>
                  <a:schemeClr val="bg1"/>
                </a:solidFill>
              </a:rPr>
              <a:t>RecyclerView</a:t>
            </a:r>
            <a:endParaRPr lang="en-US" sz="3600"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162058216"/>
              </p:ext>
            </p:extLst>
          </p:nvPr>
        </p:nvGraphicFramePr>
        <p:xfrm>
          <a:off x="455612" y="1066800"/>
          <a:ext cx="10896600" cy="5684519"/>
        </p:xfrm>
        <a:graphic>
          <a:graphicData uri="http://schemas.openxmlformats.org/drawingml/2006/table">
            <a:tbl>
              <a:tblPr firstRow="1" bandRow="1">
                <a:tableStyleId>{5C22544A-7EE6-4342-B048-85BDC9FD1C3A}</a:tableStyleId>
              </a:tblPr>
              <a:tblGrid>
                <a:gridCol w="5448300"/>
                <a:gridCol w="5448300"/>
              </a:tblGrid>
              <a:tr h="370840">
                <a:tc>
                  <a:txBody>
                    <a:bodyPr/>
                    <a:lstStyle/>
                    <a:p>
                      <a:pPr algn="ctr"/>
                      <a:r>
                        <a:rPr lang="en-US" dirty="0" err="1" smtClean="0">
                          <a:solidFill>
                            <a:srgbClr val="000000"/>
                          </a:solidFill>
                        </a:rPr>
                        <a:t>RecyclerView</a:t>
                      </a:r>
                      <a:endParaRPr lang="en-US" dirty="0">
                        <a:solidFill>
                          <a:srgbClr val="000000"/>
                        </a:solidFill>
                      </a:endParaRPr>
                    </a:p>
                  </a:txBody>
                  <a:tcPr/>
                </a:tc>
                <a:tc>
                  <a:txBody>
                    <a:bodyPr/>
                    <a:lstStyle/>
                    <a:p>
                      <a:pPr algn="ctr"/>
                      <a:r>
                        <a:rPr lang="en-US" sz="1800" b="1" kern="0" dirty="0" err="1" smtClean="0">
                          <a:solidFill>
                            <a:srgbClr val="000000"/>
                          </a:solidFill>
                        </a:rPr>
                        <a:t>ListView</a:t>
                      </a:r>
                      <a:r>
                        <a:rPr lang="en-US" sz="1800" b="1" kern="0" dirty="0" smtClean="0">
                          <a:solidFill>
                            <a:srgbClr val="000000"/>
                          </a:solidFill>
                        </a:rPr>
                        <a:t> </a:t>
                      </a:r>
                      <a:endParaRPr lang="en-US" dirty="0">
                        <a:solidFill>
                          <a:srgbClr val="000000"/>
                        </a:solidFill>
                      </a:endParaRPr>
                    </a:p>
                  </a:txBody>
                  <a:tcPr/>
                </a:tc>
              </a:tr>
              <a:tr h="370840">
                <a:tc>
                  <a:txBody>
                    <a:bodyPr/>
                    <a:lstStyle/>
                    <a:p>
                      <a:r>
                        <a:rPr lang="en-US" dirty="0" smtClean="0"/>
                        <a:t>Slightly more complex to use and </a:t>
                      </a:r>
                      <a:endParaRPr lang="en-US" dirty="0"/>
                    </a:p>
                  </a:txBody>
                  <a:tcPr/>
                </a:tc>
                <a:tc>
                  <a:txBody>
                    <a:bodyPr/>
                    <a:lstStyle/>
                    <a:p>
                      <a:r>
                        <a:rPr lang="en-US" dirty="0" smtClean="0"/>
                        <a:t>Easy</a:t>
                      </a:r>
                      <a:endParaRPr lang="en-US" dirty="0"/>
                    </a:p>
                  </a:txBody>
                  <a:tcPr/>
                </a:tc>
              </a:tr>
              <a:tr h="370840">
                <a:tc>
                  <a:txBody>
                    <a:bodyPr/>
                    <a:lstStyle/>
                    <a:p>
                      <a:r>
                        <a:rPr lang="en-US" dirty="0" smtClean="0"/>
                        <a:t>You have to write more code to use </a:t>
                      </a:r>
                      <a:r>
                        <a:rPr lang="en-US" b="1" dirty="0" err="1" smtClean="0"/>
                        <a:t>RecyclerView</a:t>
                      </a:r>
                      <a:endParaRPr lang="en-US" dirty="0"/>
                    </a:p>
                  </a:txBody>
                  <a:tcPr/>
                </a:tc>
                <a:tc>
                  <a:txBody>
                    <a:bodyPr/>
                    <a:lstStyle/>
                    <a:p>
                      <a:r>
                        <a:rPr lang="en-US" dirty="0" smtClean="0"/>
                        <a:t>Less</a:t>
                      </a:r>
                      <a:r>
                        <a:rPr lang="en-US" baseline="0" dirty="0" smtClean="0"/>
                        <a:t> code</a:t>
                      </a:r>
                      <a:endParaRPr lang="en-US" dirty="0"/>
                    </a:p>
                  </a:txBody>
                  <a:tcPr/>
                </a:tc>
              </a:tr>
              <a:tr h="370840">
                <a:tc>
                  <a:txBody>
                    <a:bodyPr/>
                    <a:lstStyle/>
                    <a:p>
                      <a:r>
                        <a:rPr lang="en-US" dirty="0" smtClean="0"/>
                        <a:t>Does not provide a predefined adapter; you must implement the adapter code that accesses your data source</a:t>
                      </a:r>
                      <a:endParaRPr lang="en-US" dirty="0"/>
                    </a:p>
                  </a:txBody>
                  <a:tcPr/>
                </a:tc>
                <a:tc>
                  <a:txBody>
                    <a:bodyPr/>
                    <a:lstStyle/>
                    <a:p>
                      <a:r>
                        <a:rPr lang="en-US" dirty="0" smtClean="0"/>
                        <a:t>Android includes several predefined adapters that work with </a:t>
                      </a:r>
                      <a:r>
                        <a:rPr lang="en-US" b="1" dirty="0" err="1" smtClean="0"/>
                        <a:t>ListView</a:t>
                      </a:r>
                      <a:r>
                        <a:rPr lang="en-US" dirty="0" smtClean="0"/>
                        <a:t> and </a:t>
                      </a:r>
                      <a:r>
                        <a:rPr lang="en-US" b="1" dirty="0" err="1" smtClean="0"/>
                        <a:t>GridView</a:t>
                      </a:r>
                      <a:endParaRPr lang="en-US" dirty="0"/>
                    </a:p>
                  </a:txBody>
                  <a:tcPr/>
                </a:tc>
              </a:tr>
              <a:tr h="370840">
                <a:tc>
                  <a:txBody>
                    <a:bodyPr/>
                    <a:lstStyle/>
                    <a:p>
                      <a:r>
                        <a:rPr lang="en-US" dirty="0" smtClean="0"/>
                        <a:t>Does not offer an item-click event when a user taps an item; instead, item-click events are handled by helper classes</a:t>
                      </a:r>
                      <a:endParaRPr lang="en-US" dirty="0"/>
                    </a:p>
                  </a:txBody>
                  <a:tcPr/>
                </a:tc>
                <a:tc>
                  <a:txBody>
                    <a:bodyPr/>
                    <a:lstStyle/>
                    <a:p>
                      <a:r>
                        <a:rPr lang="en-US" dirty="0" smtClean="0"/>
                        <a:t>By contrast, </a:t>
                      </a:r>
                      <a:r>
                        <a:rPr lang="en-US" b="1" dirty="0" err="1" smtClean="0"/>
                        <a:t>ListView</a:t>
                      </a:r>
                      <a:r>
                        <a:rPr lang="en-US" dirty="0" smtClean="0"/>
                        <a:t> offers an item-click event.</a:t>
                      </a:r>
                      <a:endParaRPr lang="en-US" dirty="0"/>
                    </a:p>
                  </a:txBody>
                  <a:tcPr/>
                </a:tc>
              </a:tr>
              <a:tr h="127000">
                <a:tc>
                  <a:txBody>
                    <a:bodyPr/>
                    <a:lstStyle/>
                    <a:p>
                      <a:r>
                        <a:rPr lang="en-US" dirty="0" smtClean="0"/>
                        <a:t>Enhances performance by recycling views and by enforcing the view-holder pattern, which eliminates unnecessary layout resource lookups</a:t>
                      </a:r>
                      <a:endParaRPr lang="en-US" dirty="0"/>
                    </a:p>
                  </a:txBody>
                  <a:tcPr/>
                </a:tc>
                <a:tc>
                  <a:txBody>
                    <a:bodyPr/>
                    <a:lstStyle/>
                    <a:p>
                      <a:r>
                        <a:rPr lang="en-US" dirty="0" smtClean="0"/>
                        <a:t>Use of the view-holder pattern is optional in </a:t>
                      </a:r>
                      <a:r>
                        <a:rPr lang="en-US" b="1" dirty="0" err="1" smtClean="0"/>
                        <a:t>ListView</a:t>
                      </a:r>
                      <a:endParaRPr lang="en-US" dirty="0"/>
                    </a:p>
                  </a:txBody>
                  <a:tcPr/>
                </a:tc>
              </a:tr>
              <a:tr h="127000">
                <a:tc>
                  <a:txBody>
                    <a:bodyPr/>
                    <a:lstStyle/>
                    <a:p>
                      <a:r>
                        <a:rPr lang="en-US" dirty="0" smtClean="0"/>
                        <a:t>Based on a modular design that makes it easier to customize. For example, you can plug in a different layout policy without significant code changes to your app</a:t>
                      </a:r>
                      <a:endParaRPr lang="en-US" dirty="0"/>
                    </a:p>
                  </a:txBody>
                  <a:tcPr/>
                </a:tc>
                <a:tc>
                  <a:txBody>
                    <a:bodyPr/>
                    <a:lstStyle/>
                    <a:p>
                      <a:r>
                        <a:rPr lang="en-US" dirty="0" smtClean="0"/>
                        <a:t>By contrast, </a:t>
                      </a:r>
                      <a:r>
                        <a:rPr lang="en-US" b="1" dirty="0" err="1" smtClean="0"/>
                        <a:t>ListView</a:t>
                      </a:r>
                      <a:r>
                        <a:rPr lang="en-US" dirty="0" smtClean="0"/>
                        <a:t> is relatively monolithic in structure</a:t>
                      </a:r>
                      <a:endParaRPr lang="en-US" dirty="0"/>
                    </a:p>
                  </a:txBody>
                  <a:tcPr/>
                </a:tc>
              </a:tr>
              <a:tr h="127000">
                <a:tc>
                  <a:txBody>
                    <a:bodyPr/>
                    <a:lstStyle/>
                    <a:p>
                      <a:r>
                        <a:rPr lang="en-US" dirty="0" smtClean="0"/>
                        <a:t>Includes built-in animations for item add and remove</a:t>
                      </a:r>
                      <a:endParaRPr lang="en-US" dirty="0"/>
                    </a:p>
                  </a:txBody>
                  <a:tcPr/>
                </a:tc>
                <a:tc>
                  <a:txBody>
                    <a:bodyPr/>
                    <a:lstStyle/>
                    <a:p>
                      <a:r>
                        <a:rPr lang="en-US" b="1" dirty="0" err="1" smtClean="0"/>
                        <a:t>ListView</a:t>
                      </a:r>
                      <a:r>
                        <a:rPr lang="en-US" dirty="0" smtClean="0"/>
                        <a:t> animations require some additional effort on the part of the app developer</a:t>
                      </a:r>
                      <a:endParaRPr lang="en-US" dirty="0"/>
                    </a:p>
                  </a:txBody>
                  <a:tcPr/>
                </a:tc>
              </a:tr>
            </a:tbl>
          </a:graphicData>
        </a:graphic>
      </p:graphicFrame>
    </p:spTree>
    <p:extLst>
      <p:ext uri="{BB962C8B-B14F-4D97-AF65-F5344CB8AC3E}">
        <p14:creationId xmlns:p14="http://schemas.microsoft.com/office/powerpoint/2010/main" val="419702011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sz="3600" b="1" kern="0" dirty="0" smtClean="0">
                <a:solidFill>
                  <a:schemeClr val="bg1"/>
                </a:solidFill>
              </a:rPr>
              <a:t>Differences </a:t>
            </a:r>
            <a:r>
              <a:rPr lang="en-US" sz="3600" b="1" kern="0" dirty="0">
                <a:solidFill>
                  <a:schemeClr val="bg1"/>
                </a:solidFill>
              </a:rPr>
              <a:t>between </a:t>
            </a:r>
            <a:r>
              <a:rPr lang="en-US" sz="3600" b="1" kern="0" dirty="0" err="1">
                <a:solidFill>
                  <a:schemeClr val="bg1"/>
                </a:solidFill>
              </a:rPr>
              <a:t>ListView</a:t>
            </a:r>
            <a:r>
              <a:rPr lang="en-US" sz="3600" b="1" kern="0" dirty="0">
                <a:solidFill>
                  <a:schemeClr val="bg1"/>
                </a:solidFill>
              </a:rPr>
              <a:t> and </a:t>
            </a:r>
            <a:r>
              <a:rPr lang="en-US" sz="3600" b="1" kern="0" dirty="0" err="1">
                <a:solidFill>
                  <a:schemeClr val="bg1"/>
                </a:solidFill>
              </a:rPr>
              <a:t>RecyclerView</a:t>
            </a:r>
            <a:endParaRPr lang="en-US" sz="3600"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461387787"/>
              </p:ext>
            </p:extLst>
          </p:nvPr>
        </p:nvGraphicFramePr>
        <p:xfrm>
          <a:off x="455612" y="1066801"/>
          <a:ext cx="11353800" cy="5750887"/>
        </p:xfrm>
        <a:graphic>
          <a:graphicData uri="http://schemas.openxmlformats.org/drawingml/2006/table">
            <a:tbl>
              <a:tblPr firstRow="1" bandRow="1">
                <a:tableStyleId>{5C22544A-7EE6-4342-B048-85BDC9FD1C3A}</a:tableStyleId>
              </a:tblPr>
              <a:tblGrid>
                <a:gridCol w="3811066"/>
                <a:gridCol w="7542734"/>
              </a:tblGrid>
              <a:tr h="363794">
                <a:tc>
                  <a:txBody>
                    <a:bodyPr/>
                    <a:lstStyle/>
                    <a:p>
                      <a:pPr algn="ctr"/>
                      <a:r>
                        <a:rPr lang="en-US" dirty="0" err="1" smtClean="0">
                          <a:solidFill>
                            <a:srgbClr val="000000"/>
                          </a:solidFill>
                        </a:rPr>
                        <a:t>Classname</a:t>
                      </a:r>
                      <a:endParaRPr lang="en-US" dirty="0">
                        <a:solidFill>
                          <a:srgbClr val="000000"/>
                        </a:solidFill>
                      </a:endParaRPr>
                    </a:p>
                  </a:txBody>
                  <a:tcPr/>
                </a:tc>
                <a:tc>
                  <a:txBody>
                    <a:bodyPr/>
                    <a:lstStyle/>
                    <a:p>
                      <a:pPr algn="ctr"/>
                      <a:r>
                        <a:rPr lang="en-US" sz="1800" b="1" kern="0" dirty="0" smtClean="0">
                          <a:solidFill>
                            <a:srgbClr val="000000"/>
                          </a:solidFill>
                        </a:rPr>
                        <a:t>Description</a:t>
                      </a:r>
                      <a:endParaRPr lang="en-US" dirty="0">
                        <a:solidFill>
                          <a:srgbClr val="000000"/>
                        </a:solidFill>
                      </a:endParaRPr>
                    </a:p>
                  </a:txBody>
                  <a:tcPr/>
                </a:tc>
              </a:tr>
              <a:tr h="363794">
                <a:tc>
                  <a:txBody>
                    <a:bodyPr/>
                    <a:lstStyle/>
                    <a:p>
                      <a:pPr marL="342900" indent="-342900">
                        <a:buFont typeface="+mj-ea"/>
                        <a:buAutoNum type="circleNumDbPlain"/>
                      </a:pPr>
                      <a:r>
                        <a:rPr lang="en-US" b="1" dirty="0" err="1" smtClean="0"/>
                        <a:t>RecyclerView.Adapter</a:t>
                      </a:r>
                      <a:endParaRPr lang="en-US" dirty="0"/>
                    </a:p>
                  </a:txBody>
                  <a:tcPr/>
                </a:tc>
                <a:tc>
                  <a:txBody>
                    <a:bodyPr/>
                    <a:lstStyle/>
                    <a:p>
                      <a:r>
                        <a:rPr lang="en-US" dirty="0" smtClean="0"/>
                        <a:t>Inflates item layouts (instantiates the contents of a layout file) and binds data to views that are displayed within a </a:t>
                      </a:r>
                      <a:r>
                        <a:rPr lang="en-US" b="1" dirty="0" err="1" smtClean="0"/>
                        <a:t>RecyclerView</a:t>
                      </a:r>
                      <a:r>
                        <a:rPr lang="en-US" dirty="0" smtClean="0"/>
                        <a:t>. The adapter also reports item-click events. </a:t>
                      </a:r>
                    </a:p>
                    <a:p>
                      <a:endParaRPr lang="en-US" dirty="0"/>
                    </a:p>
                  </a:txBody>
                  <a:tcPr/>
                </a:tc>
              </a:tr>
              <a:tr h="363794">
                <a:tc>
                  <a:txBody>
                    <a:bodyPr/>
                    <a:lstStyle/>
                    <a:p>
                      <a:pPr marL="342900" indent="-342900">
                        <a:buFont typeface="+mj-ea"/>
                        <a:buAutoNum type="circleNumDbPlain" startAt="2"/>
                      </a:pPr>
                      <a:r>
                        <a:rPr lang="en-US" b="1" dirty="0" err="1" smtClean="0"/>
                        <a:t>RecyclerView.LayoutManager</a:t>
                      </a:r>
                      <a:endParaRPr lang="en-US" dirty="0"/>
                    </a:p>
                  </a:txBody>
                  <a:tcPr/>
                </a:tc>
                <a:tc>
                  <a:txBody>
                    <a:bodyPr/>
                    <a:lstStyle/>
                    <a:p>
                      <a:r>
                        <a:rPr lang="en-US" dirty="0" smtClean="0"/>
                        <a:t>Measures and positions item views within a </a:t>
                      </a:r>
                      <a:r>
                        <a:rPr lang="en-US" b="1" dirty="0" err="1" smtClean="0"/>
                        <a:t>RecyclerView</a:t>
                      </a:r>
                      <a:r>
                        <a:rPr lang="en-US" dirty="0" smtClean="0"/>
                        <a:t> and manages the policy for view recycling.(Linear, Grid,</a:t>
                      </a:r>
                      <a:r>
                        <a:rPr lang="en-US" baseline="0" dirty="0" smtClean="0"/>
                        <a:t> </a:t>
                      </a:r>
                      <a:r>
                        <a:rPr lang="en-US" baseline="0" dirty="0" err="1" smtClean="0"/>
                        <a:t>StaggeredGrid</a:t>
                      </a:r>
                      <a:r>
                        <a:rPr lang="en-US" baseline="0" dirty="0" smtClean="0"/>
                        <a:t>)</a:t>
                      </a:r>
                      <a:endParaRPr lang="en-US" dirty="0" smtClean="0"/>
                    </a:p>
                    <a:p>
                      <a:endParaRPr lang="en-US" dirty="0" smtClean="0"/>
                    </a:p>
                  </a:txBody>
                  <a:tcPr/>
                </a:tc>
              </a:tr>
              <a:tr h="909484">
                <a:tc>
                  <a:txBody>
                    <a:bodyPr/>
                    <a:lstStyle/>
                    <a:p>
                      <a:pPr marL="342900" indent="-342900">
                        <a:buFont typeface="+mj-ea"/>
                        <a:buAutoNum type="circleNumDbPlain" startAt="3"/>
                      </a:pPr>
                      <a:r>
                        <a:rPr lang="en-US" b="1" dirty="0" err="1" smtClean="0"/>
                        <a:t>RecyclerView.ViewHolder</a:t>
                      </a:r>
                      <a:endParaRPr lang="en-US" dirty="0"/>
                    </a:p>
                  </a:txBody>
                  <a:tcPr/>
                </a:tc>
                <a:tc>
                  <a:txBody>
                    <a:bodyPr/>
                    <a:lstStyle/>
                    <a:p>
                      <a:r>
                        <a:rPr lang="en-US" dirty="0" smtClean="0"/>
                        <a:t>Android includes several predefined adapters that work with </a:t>
                      </a:r>
                      <a:r>
                        <a:rPr lang="en-US" b="1" dirty="0" err="1" smtClean="0"/>
                        <a:t>ListView</a:t>
                      </a:r>
                      <a:r>
                        <a:rPr lang="en-US" dirty="0" smtClean="0"/>
                        <a:t> and </a:t>
                      </a:r>
                      <a:r>
                        <a:rPr lang="en-US" b="1" dirty="0" err="1" smtClean="0"/>
                        <a:t>GridView</a:t>
                      </a:r>
                      <a:r>
                        <a:rPr lang="en-US" b="1" dirty="0" smtClean="0"/>
                        <a:t>.</a:t>
                      </a:r>
                    </a:p>
                    <a:p>
                      <a:r>
                        <a:rPr lang="en-US" dirty="0" smtClean="0"/>
                        <a:t>Looks up and stores view references.</a:t>
                      </a:r>
                    </a:p>
                    <a:p>
                      <a:r>
                        <a:rPr lang="en-US" dirty="0" smtClean="0"/>
                        <a:t>The view holder also helps with detecting item-view clicks.</a:t>
                      </a:r>
                    </a:p>
                    <a:p>
                      <a:endParaRPr lang="en-US" dirty="0" smtClean="0"/>
                    </a:p>
                  </a:txBody>
                  <a:tcPr/>
                </a:tc>
              </a:tr>
              <a:tr h="909484">
                <a:tc>
                  <a:txBody>
                    <a:bodyPr/>
                    <a:lstStyle/>
                    <a:p>
                      <a:pPr marL="342900" indent="-342900">
                        <a:buFont typeface="+mj-ea"/>
                        <a:buAutoNum type="circleNumDbPlain" startAt="4"/>
                      </a:pPr>
                      <a:r>
                        <a:rPr lang="en-US" b="1" dirty="0" err="1" smtClean="0"/>
                        <a:t>RecyclerView.ItemDecoration</a:t>
                      </a:r>
                      <a:endParaRPr lang="en-US" dirty="0"/>
                    </a:p>
                  </a:txBody>
                  <a:tcPr/>
                </a:tc>
                <a:tc>
                  <a:txBody>
                    <a:bodyPr/>
                    <a:lstStyle/>
                    <a:p>
                      <a:r>
                        <a:rPr lang="en-US" dirty="0" smtClean="0"/>
                        <a:t>Allows your app to add special drawing and layout offsets to specific views for drawing dividers between items, highlights, and visual grouping boundaries.</a:t>
                      </a:r>
                      <a:endParaRPr lang="en-US" dirty="0"/>
                    </a:p>
                  </a:txBody>
                  <a:tcPr/>
                </a:tc>
              </a:tr>
              <a:tr h="909484">
                <a:tc>
                  <a:txBody>
                    <a:bodyPr/>
                    <a:lstStyle/>
                    <a:p>
                      <a:pPr marL="342900" indent="-342900">
                        <a:buFont typeface="+mj-ea"/>
                        <a:buAutoNum type="circleNumDbPlain" startAt="5"/>
                      </a:pPr>
                      <a:r>
                        <a:rPr lang="en-US" b="1" dirty="0" err="1" smtClean="0"/>
                        <a:t>RecyclerView.ItemAnimator</a:t>
                      </a:r>
                      <a:endParaRPr lang="en-US" dirty="0"/>
                    </a:p>
                  </a:txBody>
                  <a:tcPr/>
                </a:tc>
                <a:tc>
                  <a:txBody>
                    <a:bodyPr/>
                    <a:lstStyle/>
                    <a:p>
                      <a:r>
                        <a:rPr lang="en-US" dirty="0" smtClean="0"/>
                        <a:t>Defines the animations that take place during item actions or as changes are made to the adapter.</a:t>
                      </a:r>
                      <a:endParaRPr lang="en-US" dirty="0"/>
                    </a:p>
                  </a:txBody>
                  <a:tcPr/>
                </a:tc>
              </a:tr>
            </a:tbl>
          </a:graphicData>
        </a:graphic>
      </p:graphicFrame>
    </p:spTree>
    <p:extLst>
      <p:ext uri="{BB962C8B-B14F-4D97-AF65-F5344CB8AC3E}">
        <p14:creationId xmlns:p14="http://schemas.microsoft.com/office/powerpoint/2010/main" val="36800586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sz="3600" b="1" kern="0" dirty="0" smtClean="0">
                <a:solidFill>
                  <a:schemeClr val="bg1"/>
                </a:solidFill>
              </a:rPr>
              <a:t>Relationship</a:t>
            </a:r>
            <a:endParaRPr lang="en-US" sz="3600"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3" name="Rectangle 2"/>
          <p:cNvSpPr/>
          <p:nvPr/>
        </p:nvSpPr>
        <p:spPr>
          <a:xfrm>
            <a:off x="303212" y="1295400"/>
            <a:ext cx="11811000" cy="461665"/>
          </a:xfrm>
          <a:prstGeom prst="rect">
            <a:avLst/>
          </a:prstGeom>
        </p:spPr>
        <p:txBody>
          <a:bodyPr wrap="square">
            <a:spAutoFit/>
          </a:bodyPr>
          <a:lstStyle/>
          <a:p>
            <a:r>
              <a:rPr lang="en-US" sz="2400" dirty="0"/>
              <a:t>The relationship between the </a:t>
            </a:r>
            <a:r>
              <a:rPr lang="en-US" sz="2400" dirty="0" err="1"/>
              <a:t>RecyclerView</a:t>
            </a:r>
            <a:r>
              <a:rPr lang="en-US" sz="2400" dirty="0"/>
              <a:t>, LayoutManager, and Adapter classes</a:t>
            </a:r>
          </a:p>
        </p:txBody>
      </p:sp>
      <p:pic>
        <p:nvPicPr>
          <p:cNvPr id="4" name="Picture 3" descr="03-recyclerview-diagr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 y="3124200"/>
            <a:ext cx="4263209" cy="3429000"/>
          </a:xfrm>
          <a:prstGeom prst="rect">
            <a:avLst/>
          </a:prstGeom>
        </p:spPr>
      </p:pic>
      <p:pic>
        <p:nvPicPr>
          <p:cNvPr id="5" name="Picture 4" descr="Screen Shot 2015-05-13 at 13.13.2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412" y="1828801"/>
            <a:ext cx="6748972" cy="5048914"/>
          </a:xfrm>
          <a:prstGeom prst="rect">
            <a:avLst/>
          </a:prstGeom>
        </p:spPr>
      </p:pic>
    </p:spTree>
    <p:extLst>
      <p:ext uri="{BB962C8B-B14F-4D97-AF65-F5344CB8AC3E}">
        <p14:creationId xmlns:p14="http://schemas.microsoft.com/office/powerpoint/2010/main" val="8190378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Relationship Basics</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0" y="2438400"/>
            <a:ext cx="12155334" cy="1511513"/>
          </a:xfrm>
        </p:spPr>
        <p:txBody>
          <a:bodyPr/>
          <a:lstStyle/>
          <a:p>
            <a:pPr>
              <a:buFont typeface="Wingdings" charset="2"/>
              <a:buChar char="ü"/>
            </a:pPr>
            <a:r>
              <a:rPr lang="en-US" sz="2000" dirty="0">
                <a:solidFill>
                  <a:schemeClr val="tx1"/>
                </a:solidFill>
              </a:rPr>
              <a:t>As this figure illustrates, the </a:t>
            </a:r>
            <a:r>
              <a:rPr lang="en-US" sz="2000" dirty="0">
                <a:solidFill>
                  <a:srgbClr val="FF0000"/>
                </a:solidFill>
              </a:rPr>
              <a:t>LayoutManager</a:t>
            </a:r>
            <a:r>
              <a:rPr lang="en-US" sz="2000" dirty="0">
                <a:solidFill>
                  <a:schemeClr val="tx1"/>
                </a:solidFill>
              </a:rPr>
              <a:t> can be thought of as the </a:t>
            </a:r>
            <a:r>
              <a:rPr lang="en-US" sz="2000" dirty="0">
                <a:solidFill>
                  <a:srgbClr val="008000"/>
                </a:solidFill>
              </a:rPr>
              <a:t>intermediary </a:t>
            </a:r>
            <a:r>
              <a:rPr lang="en-US" sz="2000" dirty="0">
                <a:solidFill>
                  <a:schemeClr val="tx1"/>
                </a:solidFill>
              </a:rPr>
              <a:t>between the </a:t>
            </a:r>
            <a:r>
              <a:rPr lang="en-US" sz="2000" dirty="0">
                <a:solidFill>
                  <a:srgbClr val="FF0000"/>
                </a:solidFill>
              </a:rPr>
              <a:t>Adapter</a:t>
            </a:r>
            <a:r>
              <a:rPr lang="en-US" sz="2000" dirty="0">
                <a:solidFill>
                  <a:schemeClr val="tx1"/>
                </a:solidFill>
              </a:rPr>
              <a:t> and the </a:t>
            </a:r>
            <a:r>
              <a:rPr lang="en-US" sz="2000" dirty="0" err="1">
                <a:solidFill>
                  <a:srgbClr val="FF0000"/>
                </a:solidFill>
              </a:rPr>
              <a:t>RecyclerView</a:t>
            </a:r>
            <a:r>
              <a:rPr lang="en-US" sz="2000" dirty="0">
                <a:solidFill>
                  <a:schemeClr val="tx1"/>
                </a:solidFill>
              </a:rPr>
              <a:t>. </a:t>
            </a:r>
            <a:endParaRPr lang="en-US" sz="2000" dirty="0" smtClean="0">
              <a:solidFill>
                <a:schemeClr val="tx1"/>
              </a:solidFill>
            </a:endParaRPr>
          </a:p>
          <a:p>
            <a:pPr>
              <a:buFont typeface="Wingdings" charset="2"/>
              <a:buChar char="ü"/>
            </a:pPr>
            <a:r>
              <a:rPr lang="en-US" sz="2000" dirty="0" smtClean="0">
                <a:solidFill>
                  <a:schemeClr val="tx1"/>
                </a:solidFill>
              </a:rPr>
              <a:t>The </a:t>
            </a:r>
            <a:r>
              <a:rPr lang="en-US" sz="2000" dirty="0">
                <a:solidFill>
                  <a:srgbClr val="FF0000"/>
                </a:solidFill>
              </a:rPr>
              <a:t>LayoutManager</a:t>
            </a:r>
            <a:r>
              <a:rPr lang="en-US" sz="2000" dirty="0">
                <a:solidFill>
                  <a:schemeClr val="tx1"/>
                </a:solidFill>
              </a:rPr>
              <a:t> makes </a:t>
            </a:r>
            <a:r>
              <a:rPr lang="en-US" sz="2000" dirty="0">
                <a:solidFill>
                  <a:srgbClr val="008000"/>
                </a:solidFill>
              </a:rPr>
              <a:t>calls</a:t>
            </a:r>
            <a:r>
              <a:rPr lang="en-US" sz="2000" dirty="0">
                <a:solidFill>
                  <a:schemeClr val="tx1"/>
                </a:solidFill>
              </a:rPr>
              <a:t> into </a:t>
            </a:r>
            <a:r>
              <a:rPr lang="en-US" sz="2000" dirty="0">
                <a:solidFill>
                  <a:srgbClr val="FF0000"/>
                </a:solidFill>
              </a:rPr>
              <a:t>Adapter</a:t>
            </a:r>
            <a:r>
              <a:rPr lang="en-US" sz="2000" dirty="0">
                <a:solidFill>
                  <a:schemeClr val="tx1"/>
                </a:solidFill>
              </a:rPr>
              <a:t> methods on behalf of the </a:t>
            </a:r>
            <a:r>
              <a:rPr lang="en-US" sz="2000" dirty="0" err="1">
                <a:solidFill>
                  <a:schemeClr val="tx1"/>
                </a:solidFill>
              </a:rPr>
              <a:t>RecyclerView</a:t>
            </a:r>
            <a:r>
              <a:rPr lang="en-US" sz="2000" dirty="0">
                <a:solidFill>
                  <a:schemeClr val="tx1"/>
                </a:solidFill>
              </a:rPr>
              <a:t>. </a:t>
            </a:r>
            <a:endParaRPr lang="en-US" sz="2000" dirty="0" smtClean="0">
              <a:solidFill>
                <a:schemeClr val="tx1"/>
              </a:solidFill>
            </a:endParaRPr>
          </a:p>
          <a:p>
            <a:pPr>
              <a:buFont typeface="Wingdings" charset="2"/>
              <a:buChar char="ü"/>
            </a:pPr>
            <a:r>
              <a:rPr lang="en-US" sz="2000" dirty="0" smtClean="0">
                <a:solidFill>
                  <a:schemeClr val="tx1"/>
                </a:solidFill>
              </a:rPr>
              <a:t>For </a:t>
            </a:r>
            <a:r>
              <a:rPr lang="en-US" sz="2000" dirty="0">
                <a:solidFill>
                  <a:schemeClr val="tx1"/>
                </a:solidFill>
              </a:rPr>
              <a:t>example, the LayoutManager calls an Adapter method when it is time to create a new view for a particular item position in the </a:t>
            </a:r>
            <a:r>
              <a:rPr lang="en-US" sz="2000" dirty="0" err="1">
                <a:solidFill>
                  <a:schemeClr val="tx1"/>
                </a:solidFill>
              </a:rPr>
              <a:t>RecyclerView</a:t>
            </a:r>
            <a:r>
              <a:rPr lang="en-US" sz="2000" dirty="0">
                <a:solidFill>
                  <a:schemeClr val="tx1"/>
                </a:solidFill>
              </a:rPr>
              <a:t>. </a:t>
            </a:r>
            <a:endParaRPr lang="en-US" sz="2000" dirty="0" smtClean="0">
              <a:solidFill>
                <a:schemeClr val="tx1"/>
              </a:solidFill>
            </a:endParaRPr>
          </a:p>
          <a:p>
            <a:pPr>
              <a:buFont typeface="Wingdings" charset="2"/>
              <a:buChar char="ü"/>
            </a:pPr>
            <a:r>
              <a:rPr lang="en-US" sz="2000" dirty="0" smtClean="0">
                <a:solidFill>
                  <a:schemeClr val="tx1"/>
                </a:solidFill>
              </a:rPr>
              <a:t>The </a:t>
            </a:r>
            <a:r>
              <a:rPr lang="en-US" sz="2000" dirty="0">
                <a:solidFill>
                  <a:srgbClr val="FF0000"/>
                </a:solidFill>
              </a:rPr>
              <a:t>Adapter</a:t>
            </a:r>
            <a:r>
              <a:rPr lang="en-US" sz="2000" dirty="0">
                <a:solidFill>
                  <a:schemeClr val="tx1"/>
                </a:solidFill>
              </a:rPr>
              <a:t> </a:t>
            </a:r>
            <a:r>
              <a:rPr lang="en-US" sz="2000" dirty="0">
                <a:solidFill>
                  <a:srgbClr val="008000"/>
                </a:solidFill>
              </a:rPr>
              <a:t>inflates</a:t>
            </a:r>
            <a:r>
              <a:rPr lang="en-US" sz="2000" dirty="0">
                <a:solidFill>
                  <a:schemeClr val="tx1"/>
                </a:solidFill>
              </a:rPr>
              <a:t> the layout for that item and creates a </a:t>
            </a:r>
            <a:r>
              <a:rPr lang="en-US" sz="2000" dirty="0">
                <a:solidFill>
                  <a:srgbClr val="FF0000"/>
                </a:solidFill>
              </a:rPr>
              <a:t>ViewHolder</a:t>
            </a:r>
            <a:r>
              <a:rPr lang="en-US" sz="2000" dirty="0">
                <a:solidFill>
                  <a:schemeClr val="tx1"/>
                </a:solidFill>
              </a:rPr>
              <a:t> instance (not shown) to cache references to the views at that position. </a:t>
            </a:r>
            <a:endParaRPr lang="en-US" sz="2000" dirty="0" smtClean="0">
              <a:solidFill>
                <a:schemeClr val="tx1"/>
              </a:solidFill>
            </a:endParaRPr>
          </a:p>
          <a:p>
            <a:pPr>
              <a:buFont typeface="Wingdings" charset="2"/>
              <a:buChar char="ü"/>
            </a:pPr>
            <a:r>
              <a:rPr lang="en-US" sz="2000" dirty="0" smtClean="0">
                <a:solidFill>
                  <a:schemeClr val="tx1"/>
                </a:solidFill>
              </a:rPr>
              <a:t>When </a:t>
            </a:r>
            <a:r>
              <a:rPr lang="en-US" sz="2000" dirty="0">
                <a:solidFill>
                  <a:schemeClr val="tx1"/>
                </a:solidFill>
              </a:rPr>
              <a:t>the LayoutManager calls the Adapter to bind a particular item to the data set, the </a:t>
            </a:r>
            <a:r>
              <a:rPr lang="en-US" sz="2000" dirty="0">
                <a:solidFill>
                  <a:srgbClr val="FF0000"/>
                </a:solidFill>
              </a:rPr>
              <a:t>Adapter</a:t>
            </a:r>
            <a:r>
              <a:rPr lang="en-US" sz="2000" dirty="0">
                <a:solidFill>
                  <a:schemeClr val="tx1"/>
                </a:solidFill>
              </a:rPr>
              <a:t> </a:t>
            </a:r>
            <a:r>
              <a:rPr lang="en-US" sz="2000" dirty="0">
                <a:solidFill>
                  <a:srgbClr val="008000"/>
                </a:solidFill>
              </a:rPr>
              <a:t>locates</a:t>
            </a:r>
            <a:r>
              <a:rPr lang="en-US" sz="2000" dirty="0">
                <a:solidFill>
                  <a:schemeClr val="tx1"/>
                </a:solidFill>
              </a:rPr>
              <a:t> the </a:t>
            </a:r>
            <a:r>
              <a:rPr lang="en-US" sz="2000" dirty="0">
                <a:solidFill>
                  <a:srgbClr val="FF0000"/>
                </a:solidFill>
              </a:rPr>
              <a:t>data</a:t>
            </a:r>
            <a:r>
              <a:rPr lang="en-US" sz="2000" dirty="0">
                <a:solidFill>
                  <a:schemeClr val="tx1"/>
                </a:solidFill>
              </a:rPr>
              <a:t> for that item, retrieves it from the data set, and copies it to the associated item </a:t>
            </a:r>
            <a:r>
              <a:rPr lang="en-US" sz="2000" dirty="0">
                <a:solidFill>
                  <a:srgbClr val="FF0000"/>
                </a:solidFill>
              </a:rPr>
              <a:t>view</a:t>
            </a:r>
            <a:r>
              <a:rPr lang="en-US" sz="2000" dirty="0">
                <a:solidFill>
                  <a:schemeClr val="tx1"/>
                </a:solidFill>
              </a:rPr>
              <a:t>. </a:t>
            </a:r>
            <a:endParaRPr lang="en-US" sz="2000" dirty="0" smtClean="0">
              <a:solidFill>
                <a:schemeClr val="tx1"/>
              </a:solidFill>
            </a:endParaRPr>
          </a:p>
        </p:txBody>
      </p:sp>
    </p:spTree>
    <p:extLst>
      <p:ext uri="{BB962C8B-B14F-4D97-AF65-F5344CB8AC3E}">
        <p14:creationId xmlns:p14="http://schemas.microsoft.com/office/powerpoint/2010/main" val="9943251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How View Recycling Works</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04-view-recycl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4412" y="1600200"/>
            <a:ext cx="7313613" cy="4366102"/>
          </a:xfrm>
          <a:prstGeom prst="rect">
            <a:avLst/>
          </a:prstGeom>
        </p:spPr>
      </p:pic>
    </p:spTree>
    <p:extLst>
      <p:ext uri="{BB962C8B-B14F-4D97-AF65-F5344CB8AC3E}">
        <p14:creationId xmlns:p14="http://schemas.microsoft.com/office/powerpoint/2010/main" val="18893284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How View Recycling Works</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3" name="Content Placeholder 2"/>
          <p:cNvSpPr>
            <a:spLocks noGrp="1"/>
          </p:cNvSpPr>
          <p:nvPr>
            <p:ph idx="1"/>
          </p:nvPr>
        </p:nvSpPr>
        <p:spPr>
          <a:xfrm>
            <a:off x="0" y="2438400"/>
            <a:ext cx="12155334" cy="1511513"/>
          </a:xfrm>
        </p:spPr>
        <p:txBody>
          <a:bodyPr/>
          <a:lstStyle/>
          <a:p>
            <a:pPr marL="457200" indent="-457200">
              <a:buFont typeface="+mj-ea"/>
              <a:buAutoNum type="circleNumDbPlain"/>
            </a:pPr>
            <a:r>
              <a:rPr lang="en-US" sz="2000" dirty="0">
                <a:solidFill>
                  <a:schemeClr val="tx1"/>
                </a:solidFill>
              </a:rPr>
              <a:t>When a view scrolls out of sight and is no longer displayed, it becomes a scrap view.</a:t>
            </a:r>
          </a:p>
          <a:p>
            <a:pPr marL="457200" indent="-457200">
              <a:buFont typeface="+mj-ea"/>
              <a:buAutoNum type="circleNumDbPlain"/>
            </a:pPr>
            <a:r>
              <a:rPr lang="en-US" sz="2000" dirty="0">
                <a:solidFill>
                  <a:schemeClr val="tx1"/>
                </a:solidFill>
              </a:rPr>
              <a:t>The scrap view is placed in a pool and becomes a recycle view. This pool is a cache of views that display the same type of data.</a:t>
            </a:r>
          </a:p>
          <a:p>
            <a:pPr marL="457200" indent="-457200">
              <a:buFont typeface="+mj-ea"/>
              <a:buAutoNum type="circleNumDbPlain"/>
            </a:pPr>
            <a:r>
              <a:rPr lang="en-US" sz="2000" dirty="0">
                <a:solidFill>
                  <a:schemeClr val="tx1"/>
                </a:solidFill>
              </a:rPr>
              <a:t>When a new item is to be displayed, a view is taken from the recycle pool for reuse. Because this view must be re-bound by the adapter before being displayed, it is called a dirty view.</a:t>
            </a:r>
          </a:p>
          <a:p>
            <a:pPr marL="457200" indent="-457200">
              <a:buFont typeface="+mj-ea"/>
              <a:buAutoNum type="circleNumDbPlain"/>
            </a:pPr>
            <a:r>
              <a:rPr lang="en-US" sz="2000" dirty="0">
                <a:solidFill>
                  <a:schemeClr val="tx1"/>
                </a:solidFill>
              </a:rPr>
              <a:t>The dirty view is recycled: the adapter locates the data for the next item to be displayed and copies this data to the views for this item. References for these views are retrieved from the view holder associated with the recycled view. </a:t>
            </a:r>
          </a:p>
          <a:p>
            <a:pPr marL="457200" indent="-457200">
              <a:buFont typeface="+mj-ea"/>
              <a:buAutoNum type="circleNumDbPlain"/>
            </a:pPr>
            <a:r>
              <a:rPr lang="en-US" sz="2000" dirty="0">
                <a:solidFill>
                  <a:schemeClr val="tx1"/>
                </a:solidFill>
              </a:rPr>
              <a:t>The recycled view is added to the list of items in the </a:t>
            </a:r>
            <a:r>
              <a:rPr lang="en-US" sz="2000" dirty="0" err="1">
                <a:solidFill>
                  <a:schemeClr val="tx1"/>
                </a:solidFill>
              </a:rPr>
              <a:t>RecyclerView</a:t>
            </a:r>
            <a:r>
              <a:rPr lang="en-US" sz="2000" dirty="0">
                <a:solidFill>
                  <a:schemeClr val="tx1"/>
                </a:solidFill>
              </a:rPr>
              <a:t> that are about to go on-screen.</a:t>
            </a:r>
          </a:p>
          <a:p>
            <a:pPr marL="457200" indent="-457200">
              <a:buFont typeface="+mj-ea"/>
              <a:buAutoNum type="circleNumDbPlain"/>
            </a:pPr>
            <a:r>
              <a:rPr lang="en-US" sz="2000" dirty="0">
                <a:solidFill>
                  <a:schemeClr val="tx1"/>
                </a:solidFill>
              </a:rPr>
              <a:t>The recycled view goes on-screen as the user scrolls the </a:t>
            </a:r>
            <a:r>
              <a:rPr lang="en-US" sz="2000" dirty="0" err="1">
                <a:solidFill>
                  <a:schemeClr val="tx1"/>
                </a:solidFill>
              </a:rPr>
              <a:t>RecyclerView</a:t>
            </a:r>
            <a:r>
              <a:rPr lang="en-US" sz="2000" dirty="0">
                <a:solidFill>
                  <a:schemeClr val="tx1"/>
                </a:solidFill>
              </a:rPr>
              <a:t> to the next item in the list. Meanwhile, another view scrolls out of sight and is recycled according to the above steps.</a:t>
            </a:r>
          </a:p>
        </p:txBody>
      </p:sp>
    </p:spTree>
    <p:extLst>
      <p:ext uri="{BB962C8B-B14F-4D97-AF65-F5344CB8AC3E}">
        <p14:creationId xmlns:p14="http://schemas.microsoft.com/office/powerpoint/2010/main" val="120946596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A Basic </a:t>
            </a:r>
            <a:r>
              <a:rPr lang="en-US" b="1" kern="0" dirty="0" err="1">
                <a:solidFill>
                  <a:schemeClr val="bg1"/>
                </a:solidFill>
              </a:rPr>
              <a:t>RecyclerView</a:t>
            </a:r>
            <a:r>
              <a:rPr lang="en-US" b="1" kern="0" dirty="0">
                <a:solidFill>
                  <a:schemeClr val="bg1"/>
                </a:solidFill>
              </a:rPr>
              <a:t> Example </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gri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8066" y="1219200"/>
            <a:ext cx="3171206" cy="5638800"/>
          </a:xfrm>
          <a:prstGeom prst="rect">
            <a:avLst/>
          </a:prstGeom>
        </p:spPr>
      </p:pic>
      <p:pic>
        <p:nvPicPr>
          <p:cNvPr id="4" name="Picture 3" descr="linea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012" y="1219200"/>
            <a:ext cx="3171206" cy="5638800"/>
          </a:xfrm>
          <a:prstGeom prst="rect">
            <a:avLst/>
          </a:prstGeom>
        </p:spPr>
      </p:pic>
      <p:pic>
        <p:nvPicPr>
          <p:cNvPr id="5" name="Picture 4" descr="linera2.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6704" y="1219200"/>
            <a:ext cx="3171206" cy="5638800"/>
          </a:xfrm>
          <a:prstGeom prst="rect">
            <a:avLst/>
          </a:prstGeom>
        </p:spPr>
      </p:pic>
    </p:spTree>
    <p:extLst>
      <p:ext uri="{BB962C8B-B14F-4D97-AF65-F5344CB8AC3E}">
        <p14:creationId xmlns:p14="http://schemas.microsoft.com/office/powerpoint/2010/main" val="8541869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endParaRPr lang="en-US" b="1" kern="0" dirty="0" smtClean="0">
              <a:solidFill>
                <a:schemeClr val="bg1"/>
              </a:solidFill>
            </a:endParaRPr>
          </a:p>
          <a:p>
            <a:pPr algn="l">
              <a:defRPr/>
            </a:pPr>
            <a:r>
              <a:rPr lang="en-US" b="1" kern="0" dirty="0" smtClean="0">
                <a:solidFill>
                  <a:schemeClr val="bg1"/>
                </a:solidFill>
              </a:rPr>
              <a:t>1</a:t>
            </a:r>
            <a:r>
              <a:rPr lang="en-US" b="1" kern="0" dirty="0">
                <a:solidFill>
                  <a:schemeClr val="bg1"/>
                </a:solidFill>
              </a:rPr>
              <a:t># Initialization </a:t>
            </a:r>
          </a:p>
          <a:p>
            <a:pPr algn="l">
              <a:defRPr/>
            </a:pP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3" name="Picture 2" descr="Screen Shot 2015-05-13 at 17.53.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88825" cy="5181600"/>
          </a:xfrm>
          <a:prstGeom prst="rect">
            <a:avLst/>
          </a:prstGeom>
        </p:spPr>
      </p:pic>
      <p:sp>
        <p:nvSpPr>
          <p:cNvPr id="7" name="Oval 6"/>
          <p:cNvSpPr/>
          <p:nvPr/>
        </p:nvSpPr>
        <p:spPr>
          <a:xfrm>
            <a:off x="4189412" y="3505200"/>
            <a:ext cx="4114800" cy="15240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2741612" y="4495800"/>
            <a:ext cx="1524000" cy="152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10056812" y="1981200"/>
            <a:ext cx="1752600" cy="1219200"/>
          </a:xfrm>
          <a:prstGeom prst="wedgeRoundRectCallout">
            <a:avLst>
              <a:gd name="adj1" fmla="val -280491"/>
              <a:gd name="adj2" fmla="val 9589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RecyclerView</a:t>
            </a:r>
            <a:r>
              <a:rPr lang="en-US" sz="1600" dirty="0"/>
              <a:t> is packaged in a </a:t>
            </a:r>
            <a:r>
              <a:rPr lang="en-US" dirty="0"/>
              <a:t>support library</a:t>
            </a:r>
          </a:p>
        </p:txBody>
      </p:sp>
    </p:spTree>
    <p:extLst>
      <p:ext uri="{BB962C8B-B14F-4D97-AF65-F5344CB8AC3E}">
        <p14:creationId xmlns:p14="http://schemas.microsoft.com/office/powerpoint/2010/main" val="18525479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endParaRPr lang="en-US" b="1" kern="0" dirty="0" smtClean="0">
              <a:solidFill>
                <a:schemeClr val="bg1"/>
              </a:solidFill>
            </a:endParaRPr>
          </a:p>
          <a:p>
            <a:pPr algn="l">
              <a:defRPr/>
            </a:pPr>
            <a:r>
              <a:rPr lang="en-US" b="1" kern="0" dirty="0" smtClean="0">
                <a:solidFill>
                  <a:schemeClr val="bg1"/>
                </a:solidFill>
              </a:rPr>
              <a:t>1</a:t>
            </a:r>
            <a:r>
              <a:rPr lang="en-US" b="1" kern="0" dirty="0">
                <a:solidFill>
                  <a:schemeClr val="bg1"/>
                </a:solidFill>
              </a:rPr>
              <a:t># Initialization </a:t>
            </a:r>
          </a:p>
          <a:p>
            <a:pPr algn="l">
              <a:defRPr/>
            </a:pP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Rectangle 1"/>
          <p:cNvSpPr/>
          <p:nvPr/>
        </p:nvSpPr>
        <p:spPr>
          <a:xfrm>
            <a:off x="608012" y="1219200"/>
            <a:ext cx="10287000" cy="1815882"/>
          </a:xfrm>
          <a:prstGeom prst="rect">
            <a:avLst/>
          </a:prstGeom>
        </p:spPr>
        <p:txBody>
          <a:bodyPr wrap="square">
            <a:spAutoFit/>
          </a:bodyPr>
          <a:lstStyle/>
          <a:p>
            <a:r>
              <a:rPr lang="en-US" sz="2800" dirty="0"/>
              <a:t> //STEP 1: Initialize the </a:t>
            </a:r>
            <a:r>
              <a:rPr lang="en-US" sz="2800" dirty="0" err="1" smtClean="0"/>
              <a:t>RecyclerView</a:t>
            </a:r>
            <a:endParaRPr lang="en-US" sz="2800" dirty="0" smtClean="0"/>
          </a:p>
          <a:p>
            <a:r>
              <a:rPr lang="en-US" sz="2800" dirty="0"/>
              <a:t> //STEP 2: Set the </a:t>
            </a:r>
            <a:r>
              <a:rPr lang="en-US" sz="2800" dirty="0" err="1" smtClean="0"/>
              <a:t>LayoutManager</a:t>
            </a:r>
            <a:endParaRPr lang="en-US" sz="2800" dirty="0" smtClean="0"/>
          </a:p>
          <a:p>
            <a:r>
              <a:rPr lang="en-US" sz="2800" dirty="0"/>
              <a:t> //STEP 3: Set the </a:t>
            </a:r>
            <a:r>
              <a:rPr lang="en-US" sz="2800" dirty="0" smtClean="0"/>
              <a:t>Animator</a:t>
            </a:r>
          </a:p>
          <a:p>
            <a:r>
              <a:rPr lang="en-US" sz="2800" dirty="0"/>
              <a:t> //STEP 4: Set the Adapter</a:t>
            </a:r>
          </a:p>
        </p:txBody>
      </p:sp>
      <p:pic>
        <p:nvPicPr>
          <p:cNvPr id="3" name="Picture 2" descr="Screen Shot 2015-05-22 at 16.38.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00400"/>
            <a:ext cx="12188825" cy="3657600"/>
          </a:xfrm>
          <a:prstGeom prst="rect">
            <a:avLst/>
          </a:prstGeom>
        </p:spPr>
      </p:pic>
    </p:spTree>
    <p:extLst>
      <p:ext uri="{BB962C8B-B14F-4D97-AF65-F5344CB8AC3E}">
        <p14:creationId xmlns:p14="http://schemas.microsoft.com/office/powerpoint/2010/main" val="22483755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a:ln>
                  <a:solidFill>
                    <a:schemeClr val="tx1"/>
                  </a:solidFill>
                </a:ln>
                <a:solidFill>
                  <a:schemeClr val="bg1"/>
                </a:solidFill>
                <a:cs typeface="Arial" pitchFamily="34" charset="0"/>
              </a:rPr>
              <a:t>Material </a:t>
            </a:r>
            <a:r>
              <a:rPr lang="en-US" sz="6600" b="1" kern="0" dirty="0" smtClean="0">
                <a:ln>
                  <a:solidFill>
                    <a:schemeClr val="tx1"/>
                  </a:solidFill>
                </a:ln>
                <a:solidFill>
                  <a:schemeClr val="bg1"/>
                </a:solidFill>
                <a:cs typeface="Arial" pitchFamily="34" charset="0"/>
              </a:rPr>
              <a:t>Design</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smtClean="0">
                <a:solidFill>
                  <a:schemeClr val="tx1"/>
                </a:solidFill>
              </a:rPr>
              <a:t>Set Up</a:t>
            </a:r>
            <a:endParaRPr lang="en-US" dirty="0">
              <a:solidFill>
                <a:schemeClr val="tx1"/>
              </a:solidFill>
            </a:endParaRPr>
          </a:p>
        </p:txBody>
      </p:sp>
    </p:spTree>
    <p:extLst>
      <p:ext uri="{BB962C8B-B14F-4D97-AF65-F5344CB8AC3E}">
        <p14:creationId xmlns:p14="http://schemas.microsoft.com/office/powerpoint/2010/main" val="12449318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Layout Manager</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2743200"/>
            <a:ext cx="10554573" cy="1905000"/>
          </a:xfrm>
        </p:spPr>
        <p:txBody>
          <a:bodyPr/>
          <a:lstStyle/>
          <a:p>
            <a:r>
              <a:rPr lang="en-US" sz="2000" dirty="0">
                <a:solidFill>
                  <a:schemeClr val="tx1"/>
                </a:solidFill>
              </a:rPr>
              <a:t>The layout manager is responsible for positioning items in the </a:t>
            </a:r>
            <a:r>
              <a:rPr lang="en-US" sz="2000" dirty="0" err="1">
                <a:solidFill>
                  <a:schemeClr val="tx1"/>
                </a:solidFill>
              </a:rPr>
              <a:t>RecyclerView</a:t>
            </a:r>
            <a:r>
              <a:rPr lang="en-US" sz="2000" dirty="0">
                <a:solidFill>
                  <a:schemeClr val="tx1"/>
                </a:solidFill>
              </a:rPr>
              <a:t> display; it determines the presentation type (a list or a grid), the orientation (whether items are displayed vertically or horizontally), and which direction items should be displayed (in normal order or in reverse order). </a:t>
            </a:r>
            <a:endParaRPr lang="en-US" sz="2000" dirty="0" smtClean="0">
              <a:solidFill>
                <a:schemeClr val="tx1"/>
              </a:solidFill>
            </a:endParaRPr>
          </a:p>
          <a:p>
            <a:r>
              <a:rPr lang="en-US" sz="2000" dirty="0" smtClean="0">
                <a:solidFill>
                  <a:schemeClr val="tx1"/>
                </a:solidFill>
              </a:rPr>
              <a:t>The layout </a:t>
            </a:r>
            <a:r>
              <a:rPr lang="en-US" sz="2000" dirty="0">
                <a:solidFill>
                  <a:schemeClr val="tx1"/>
                </a:solidFill>
              </a:rPr>
              <a:t>manager is also responsible for calculating the size and position of each item in the </a:t>
            </a:r>
            <a:r>
              <a:rPr lang="en-US" sz="2000" dirty="0" err="1">
                <a:solidFill>
                  <a:schemeClr val="tx1"/>
                </a:solidFill>
              </a:rPr>
              <a:t>RecycleView</a:t>
            </a:r>
            <a:r>
              <a:rPr lang="en-US" sz="2000" dirty="0">
                <a:solidFill>
                  <a:schemeClr val="tx1"/>
                </a:solidFill>
              </a:rPr>
              <a:t> display. </a:t>
            </a:r>
          </a:p>
          <a:p>
            <a:r>
              <a:rPr lang="en-US" sz="2000" dirty="0">
                <a:solidFill>
                  <a:schemeClr val="tx1"/>
                </a:solidFill>
              </a:rPr>
              <a:t>The layout manager has an additional purpose: it determines the policy for when to recycle item views that are no longer visible to the user</a:t>
            </a:r>
            <a:r>
              <a:rPr lang="en-US" sz="2000" dirty="0" smtClean="0">
                <a:solidFill>
                  <a:schemeClr val="tx1"/>
                </a:solidFill>
              </a:rPr>
              <a:t>.</a:t>
            </a:r>
          </a:p>
          <a:p>
            <a:r>
              <a:rPr lang="en-US" sz="2000" dirty="0" smtClean="0">
                <a:solidFill>
                  <a:schemeClr val="tx1"/>
                </a:solidFill>
              </a:rPr>
              <a:t> </a:t>
            </a:r>
            <a:r>
              <a:rPr lang="en-US" sz="2000" dirty="0">
                <a:solidFill>
                  <a:schemeClr val="tx1"/>
                </a:solidFill>
              </a:rPr>
              <a:t>Because the layout manager is aware of which views are visible (and which are not), it is in the best position to decide when a view can be recycled. </a:t>
            </a:r>
            <a:endParaRPr lang="en-US" sz="2000" dirty="0" smtClean="0">
              <a:solidFill>
                <a:schemeClr val="tx1"/>
              </a:solidFill>
            </a:endParaRPr>
          </a:p>
          <a:p>
            <a:r>
              <a:rPr lang="en-US" sz="2000" dirty="0" smtClean="0">
                <a:solidFill>
                  <a:schemeClr val="tx1"/>
                </a:solidFill>
              </a:rPr>
              <a:t>To </a:t>
            </a:r>
            <a:r>
              <a:rPr lang="en-US" sz="2000" dirty="0">
                <a:solidFill>
                  <a:schemeClr val="tx1"/>
                </a:solidFill>
              </a:rPr>
              <a:t>recycle a view, the layout manager typically makes calls to the adapter to replace the contents of a recycled view with different data</a:t>
            </a:r>
          </a:p>
          <a:p>
            <a:pPr marL="0" indent="0">
              <a:buNone/>
            </a:pPr>
            <a:endParaRPr lang="en-US" dirty="0"/>
          </a:p>
        </p:txBody>
      </p:sp>
    </p:spTree>
    <p:extLst>
      <p:ext uri="{BB962C8B-B14F-4D97-AF65-F5344CB8AC3E}">
        <p14:creationId xmlns:p14="http://schemas.microsoft.com/office/powerpoint/2010/main" val="41598839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Layout Manager</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2590800"/>
            <a:ext cx="10554573" cy="1905000"/>
          </a:xfrm>
        </p:spPr>
        <p:txBody>
          <a:bodyPr/>
          <a:lstStyle/>
          <a:p>
            <a:pPr marL="0" indent="0">
              <a:buNone/>
            </a:pPr>
            <a:r>
              <a:rPr lang="en-US" sz="2000" dirty="0" err="1">
                <a:solidFill>
                  <a:schemeClr val="tx1"/>
                </a:solidFill>
              </a:rPr>
              <a:t>RecyclerView</a:t>
            </a:r>
            <a:r>
              <a:rPr lang="en-US" sz="2000" dirty="0">
                <a:solidFill>
                  <a:schemeClr val="tx1"/>
                </a:solidFill>
              </a:rPr>
              <a:t> provides the following predefined layout managers: </a:t>
            </a:r>
          </a:p>
          <a:p>
            <a:r>
              <a:rPr lang="en-US" sz="2000" dirty="0" err="1">
                <a:solidFill>
                  <a:srgbClr val="FF0000"/>
                </a:solidFill>
              </a:rPr>
              <a:t>LinearLayoutManager</a:t>
            </a:r>
            <a:r>
              <a:rPr lang="en-US" sz="2000" dirty="0">
                <a:solidFill>
                  <a:srgbClr val="FF0000"/>
                </a:solidFill>
              </a:rPr>
              <a:t> </a:t>
            </a:r>
            <a:r>
              <a:rPr lang="en-US" sz="2000" dirty="0">
                <a:solidFill>
                  <a:schemeClr val="tx1"/>
                </a:solidFill>
              </a:rPr>
              <a:t>– Arranges items in a column that can be scrolled vertically, or in a row that can be scrolled horizontally. </a:t>
            </a:r>
          </a:p>
          <a:p>
            <a:r>
              <a:rPr lang="en-US" sz="2000" dirty="0" err="1">
                <a:solidFill>
                  <a:srgbClr val="FF0000"/>
                </a:solidFill>
              </a:rPr>
              <a:t>GridLayoutManager</a:t>
            </a:r>
            <a:r>
              <a:rPr lang="en-US" sz="2000" dirty="0">
                <a:solidFill>
                  <a:srgbClr val="FF0000"/>
                </a:solidFill>
              </a:rPr>
              <a:t> </a:t>
            </a:r>
            <a:r>
              <a:rPr lang="en-US" sz="2000" dirty="0">
                <a:solidFill>
                  <a:schemeClr val="tx1"/>
                </a:solidFill>
              </a:rPr>
              <a:t>– Displays items in a grid.</a:t>
            </a:r>
          </a:p>
          <a:p>
            <a:r>
              <a:rPr lang="en-US" sz="2000" dirty="0" err="1">
                <a:solidFill>
                  <a:srgbClr val="FF0000"/>
                </a:solidFill>
              </a:rPr>
              <a:t>StaggeredGridLayoutManager</a:t>
            </a:r>
            <a:r>
              <a:rPr lang="en-US" sz="2000" dirty="0">
                <a:solidFill>
                  <a:srgbClr val="FF0000"/>
                </a:solidFill>
              </a:rPr>
              <a:t> </a:t>
            </a:r>
            <a:r>
              <a:rPr lang="en-US" sz="2000" dirty="0">
                <a:solidFill>
                  <a:schemeClr val="tx1"/>
                </a:solidFill>
              </a:rPr>
              <a:t>– Displays items in a staggered grid, where some items have different heights and widths.</a:t>
            </a:r>
          </a:p>
          <a:p>
            <a:pPr marL="0" indent="0">
              <a:buNone/>
            </a:pPr>
            <a:endParaRPr lang="en-US" i="1" dirty="0" smtClean="0">
              <a:solidFill>
                <a:schemeClr val="tx1">
                  <a:lumMod val="85000"/>
                  <a:lumOff val="15000"/>
                </a:schemeClr>
              </a:solidFill>
            </a:endParaRPr>
          </a:p>
          <a:p>
            <a:pPr marL="0" indent="0">
              <a:buNone/>
            </a:pPr>
            <a:r>
              <a:rPr lang="en-US" sz="2800" i="1" dirty="0" err="1">
                <a:solidFill>
                  <a:schemeClr val="tx1">
                    <a:lumMod val="85000"/>
                    <a:lumOff val="15000"/>
                  </a:schemeClr>
                </a:solidFill>
              </a:rPr>
              <a:t>mLayoutManager</a:t>
            </a:r>
            <a:r>
              <a:rPr lang="en-US" sz="2800" i="1" dirty="0">
                <a:solidFill>
                  <a:schemeClr val="tx1">
                    <a:lumMod val="85000"/>
                    <a:lumOff val="15000"/>
                  </a:schemeClr>
                </a:solidFill>
              </a:rPr>
              <a:t> = new </a:t>
            </a:r>
            <a:r>
              <a:rPr lang="en-US" sz="2800" i="1" dirty="0" err="1">
                <a:solidFill>
                  <a:schemeClr val="tx1">
                    <a:lumMod val="85000"/>
                    <a:lumOff val="15000"/>
                  </a:schemeClr>
                </a:solidFill>
              </a:rPr>
              <a:t>LinearLayoutManager</a:t>
            </a:r>
            <a:r>
              <a:rPr lang="en-US" sz="2800" i="1" dirty="0">
                <a:solidFill>
                  <a:schemeClr val="tx1">
                    <a:lumMod val="85000"/>
                    <a:lumOff val="15000"/>
                  </a:schemeClr>
                </a:solidFill>
              </a:rPr>
              <a:t> (this); </a:t>
            </a:r>
            <a:r>
              <a:rPr lang="en-US" sz="2800" i="1" dirty="0" err="1">
                <a:solidFill>
                  <a:schemeClr val="tx1">
                    <a:lumMod val="85000"/>
                    <a:lumOff val="15000"/>
                  </a:schemeClr>
                </a:solidFill>
              </a:rPr>
              <a:t>mRecyclerView.SetLayoutManager</a:t>
            </a:r>
            <a:r>
              <a:rPr lang="en-US" sz="2800" i="1" dirty="0">
                <a:solidFill>
                  <a:schemeClr val="tx1">
                    <a:lumMod val="85000"/>
                    <a:lumOff val="15000"/>
                  </a:schemeClr>
                </a:solidFill>
              </a:rPr>
              <a:t> (</a:t>
            </a:r>
            <a:r>
              <a:rPr lang="en-US" sz="2800" i="1" dirty="0" err="1">
                <a:solidFill>
                  <a:schemeClr val="tx1">
                    <a:lumMod val="85000"/>
                    <a:lumOff val="15000"/>
                  </a:schemeClr>
                </a:solidFill>
              </a:rPr>
              <a:t>mLayoutManager</a:t>
            </a:r>
            <a:r>
              <a:rPr lang="en-US" sz="2800" i="1" dirty="0">
                <a:solidFill>
                  <a:schemeClr val="tx1">
                    <a:lumMod val="85000"/>
                    <a:lumOff val="15000"/>
                  </a:schemeClr>
                </a:solidFill>
              </a:rPr>
              <a:t>);</a:t>
            </a:r>
          </a:p>
        </p:txBody>
      </p:sp>
    </p:spTree>
    <p:extLst>
      <p:ext uri="{BB962C8B-B14F-4D97-AF65-F5344CB8AC3E}">
        <p14:creationId xmlns:p14="http://schemas.microsoft.com/office/powerpoint/2010/main" val="370790260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The View Holder </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2286000"/>
            <a:ext cx="10554573" cy="1905000"/>
          </a:xfrm>
        </p:spPr>
        <p:txBody>
          <a:bodyPr/>
          <a:lstStyle/>
          <a:p>
            <a:r>
              <a:rPr lang="en-US" sz="2000" dirty="0">
                <a:solidFill>
                  <a:schemeClr val="tx1"/>
                </a:solidFill>
              </a:rPr>
              <a:t>The view holder is a class that we define for caching our view references. The adapter uses these view references to bind each view to its content. </a:t>
            </a:r>
            <a:endParaRPr lang="en-US" sz="2000" dirty="0" smtClean="0">
              <a:solidFill>
                <a:schemeClr val="tx1"/>
              </a:solidFill>
            </a:endParaRPr>
          </a:p>
          <a:p>
            <a:r>
              <a:rPr lang="en-US" sz="2000" dirty="0" smtClean="0">
                <a:solidFill>
                  <a:schemeClr val="tx1"/>
                </a:solidFill>
              </a:rPr>
              <a:t>Every </a:t>
            </a:r>
            <a:r>
              <a:rPr lang="en-US" sz="2000" dirty="0">
                <a:solidFill>
                  <a:schemeClr val="tx1"/>
                </a:solidFill>
              </a:rPr>
              <a:t>item in the </a:t>
            </a:r>
            <a:r>
              <a:rPr lang="en-US" sz="2000" dirty="0" err="1">
                <a:solidFill>
                  <a:schemeClr val="tx1"/>
                </a:solidFill>
              </a:rPr>
              <a:t>RecyclerView</a:t>
            </a:r>
            <a:r>
              <a:rPr lang="en-US" sz="2000" dirty="0">
                <a:solidFill>
                  <a:schemeClr val="tx1"/>
                </a:solidFill>
              </a:rPr>
              <a:t> has an associated view holder instance that caches the view references for that item. </a:t>
            </a:r>
            <a:endParaRPr lang="en-US" sz="2000" dirty="0" smtClean="0">
              <a:solidFill>
                <a:schemeClr val="tx1"/>
              </a:solidFill>
            </a:endParaRPr>
          </a:p>
          <a:p>
            <a:r>
              <a:rPr lang="en-US" sz="2000" dirty="0" smtClean="0">
                <a:solidFill>
                  <a:schemeClr val="tx1"/>
                </a:solidFill>
              </a:rPr>
              <a:t>To </a:t>
            </a:r>
            <a:r>
              <a:rPr lang="en-US" sz="2000" dirty="0">
                <a:solidFill>
                  <a:schemeClr val="tx1"/>
                </a:solidFill>
              </a:rPr>
              <a:t>create a view holder, we use the following steps to define a class to hold our exact set of views per item: </a:t>
            </a:r>
          </a:p>
          <a:p>
            <a:pPr marL="457200" indent="-457200">
              <a:buFont typeface="+mj-ea"/>
              <a:buAutoNum type="circleNumDbPlain"/>
            </a:pPr>
            <a:r>
              <a:rPr lang="en-US" sz="2000" dirty="0">
                <a:solidFill>
                  <a:schemeClr val="tx1"/>
                </a:solidFill>
              </a:rPr>
              <a:t>Subclass </a:t>
            </a:r>
            <a:r>
              <a:rPr lang="en-US" sz="2000" dirty="0" err="1">
                <a:solidFill>
                  <a:schemeClr val="tx1"/>
                </a:solidFill>
              </a:rPr>
              <a:t>RecyclerView.ViewHolder</a:t>
            </a:r>
            <a:r>
              <a:rPr lang="en-US" sz="2000" dirty="0">
                <a:solidFill>
                  <a:schemeClr val="tx1"/>
                </a:solidFill>
              </a:rPr>
              <a:t>.</a:t>
            </a:r>
          </a:p>
          <a:p>
            <a:pPr marL="457200" indent="-457200">
              <a:buFont typeface="+mj-ea"/>
              <a:buAutoNum type="circleNumDbPlain"/>
            </a:pPr>
            <a:r>
              <a:rPr lang="en-US" sz="2000" dirty="0">
                <a:solidFill>
                  <a:schemeClr val="tx1"/>
                </a:solidFill>
              </a:rPr>
              <a:t>Implement a constructor that looks up and stores the view references. </a:t>
            </a:r>
          </a:p>
          <a:p>
            <a:pPr marL="457200" indent="-457200">
              <a:buFont typeface="+mj-ea"/>
              <a:buAutoNum type="circleNumDbPlain"/>
            </a:pPr>
            <a:r>
              <a:rPr lang="en-US" sz="2000" dirty="0">
                <a:solidFill>
                  <a:schemeClr val="tx1"/>
                </a:solidFill>
              </a:rPr>
              <a:t>Implement properties that the adapter can use to access these references. </a:t>
            </a:r>
          </a:p>
          <a:p>
            <a:pPr marL="0" indent="0">
              <a:buNone/>
            </a:pPr>
            <a:endParaRPr lang="en-US" dirty="0"/>
          </a:p>
        </p:txBody>
      </p:sp>
    </p:spTree>
    <p:extLst>
      <p:ext uri="{BB962C8B-B14F-4D97-AF65-F5344CB8AC3E}">
        <p14:creationId xmlns:p14="http://schemas.microsoft.com/office/powerpoint/2010/main" val="4991298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The View Holder </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7" name="Picture 6" descr="Screen Shot 2015-05-22 at 16.52.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69" y="1371600"/>
            <a:ext cx="11625040" cy="5181600"/>
          </a:xfrm>
          <a:prstGeom prst="rect">
            <a:avLst/>
          </a:prstGeom>
        </p:spPr>
      </p:pic>
      <p:sp>
        <p:nvSpPr>
          <p:cNvPr id="9" name="Rectangle 8"/>
          <p:cNvSpPr/>
          <p:nvPr/>
        </p:nvSpPr>
        <p:spPr>
          <a:xfrm>
            <a:off x="531812" y="3429000"/>
            <a:ext cx="11430000" cy="3048000"/>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9447212" y="3429000"/>
            <a:ext cx="1447800" cy="914400"/>
          </a:xfrm>
          <a:prstGeom prst="wedgeRoundRectCallout">
            <a:avLst>
              <a:gd name="adj1" fmla="val -196269"/>
              <a:gd name="adj2" fmla="val 1507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Reference to views</a:t>
            </a:r>
            <a:endParaRPr lang="en-US" dirty="0"/>
          </a:p>
        </p:txBody>
      </p:sp>
    </p:spTree>
    <p:extLst>
      <p:ext uri="{BB962C8B-B14F-4D97-AF65-F5344CB8AC3E}">
        <p14:creationId xmlns:p14="http://schemas.microsoft.com/office/powerpoint/2010/main" val="14347204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The Adapter </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2590800"/>
            <a:ext cx="11125200" cy="1905000"/>
          </a:xfrm>
        </p:spPr>
        <p:txBody>
          <a:bodyPr/>
          <a:lstStyle/>
          <a:p>
            <a:r>
              <a:rPr lang="en-US" sz="2000" dirty="0">
                <a:solidFill>
                  <a:schemeClr val="tx1"/>
                </a:solidFill>
              </a:rPr>
              <a:t>Most of the "heavy-lifting" of our </a:t>
            </a:r>
            <a:r>
              <a:rPr lang="en-US" sz="2000" dirty="0" err="1">
                <a:solidFill>
                  <a:schemeClr val="tx1"/>
                </a:solidFill>
              </a:rPr>
              <a:t>RecyclerView</a:t>
            </a:r>
            <a:r>
              <a:rPr lang="en-US" sz="2000" dirty="0">
                <a:solidFill>
                  <a:schemeClr val="tx1"/>
                </a:solidFill>
              </a:rPr>
              <a:t> integration code takes place in the adapter. </a:t>
            </a:r>
            <a:endParaRPr lang="en-US" sz="2000" dirty="0" smtClean="0">
              <a:solidFill>
                <a:schemeClr val="tx1"/>
              </a:solidFill>
            </a:endParaRPr>
          </a:p>
          <a:p>
            <a:r>
              <a:rPr lang="en-US" sz="2000" dirty="0" err="1" smtClean="0">
                <a:solidFill>
                  <a:schemeClr val="tx1"/>
                </a:solidFill>
              </a:rPr>
              <a:t>RecyclerView</a:t>
            </a:r>
            <a:r>
              <a:rPr lang="en-US" sz="2000" dirty="0" smtClean="0">
                <a:solidFill>
                  <a:schemeClr val="tx1"/>
                </a:solidFill>
              </a:rPr>
              <a:t> </a:t>
            </a:r>
            <a:r>
              <a:rPr lang="en-US" sz="2000" dirty="0">
                <a:solidFill>
                  <a:schemeClr val="tx1"/>
                </a:solidFill>
              </a:rPr>
              <a:t>requires that we provide an adapter derived from </a:t>
            </a:r>
            <a:r>
              <a:rPr lang="en-US" sz="2000" dirty="0" err="1">
                <a:solidFill>
                  <a:schemeClr val="tx1"/>
                </a:solidFill>
              </a:rPr>
              <a:t>RecyclerView.Adapter</a:t>
            </a:r>
            <a:r>
              <a:rPr lang="en-US" sz="2000" dirty="0">
                <a:solidFill>
                  <a:schemeClr val="tx1"/>
                </a:solidFill>
              </a:rPr>
              <a:t> to access our data source and populate each item with content from the data </a:t>
            </a:r>
            <a:r>
              <a:rPr lang="en-US" sz="2000" dirty="0" smtClean="0">
                <a:solidFill>
                  <a:schemeClr val="tx1"/>
                </a:solidFill>
              </a:rPr>
              <a:t>source.</a:t>
            </a:r>
          </a:p>
          <a:p>
            <a:r>
              <a:rPr lang="en-US" sz="2000" dirty="0" smtClean="0">
                <a:solidFill>
                  <a:schemeClr val="tx1"/>
                </a:solidFill>
              </a:rPr>
              <a:t>Because </a:t>
            </a:r>
            <a:r>
              <a:rPr lang="en-US" sz="2000" dirty="0">
                <a:solidFill>
                  <a:schemeClr val="tx1"/>
                </a:solidFill>
              </a:rPr>
              <a:t>the data source is app-specific, we must implement adapter functionality that understands how to access our data. </a:t>
            </a:r>
            <a:endParaRPr lang="en-US" sz="2000" dirty="0" smtClean="0">
              <a:solidFill>
                <a:schemeClr val="tx1"/>
              </a:solidFill>
            </a:endParaRPr>
          </a:p>
          <a:p>
            <a:r>
              <a:rPr lang="en-US" sz="2000" dirty="0" smtClean="0">
                <a:solidFill>
                  <a:schemeClr val="tx1"/>
                </a:solidFill>
              </a:rPr>
              <a:t>The </a:t>
            </a:r>
            <a:r>
              <a:rPr lang="en-US" sz="2000" dirty="0">
                <a:solidFill>
                  <a:schemeClr val="tx1"/>
                </a:solidFill>
              </a:rPr>
              <a:t>adapter extracts information from the data source and loads it into each item in the </a:t>
            </a:r>
            <a:r>
              <a:rPr lang="en-US" sz="2000" dirty="0" err="1">
                <a:solidFill>
                  <a:schemeClr val="tx1"/>
                </a:solidFill>
              </a:rPr>
              <a:t>RecyclerView</a:t>
            </a:r>
            <a:r>
              <a:rPr lang="en-US" sz="2000" dirty="0">
                <a:solidFill>
                  <a:schemeClr val="tx1"/>
                </a:solidFill>
              </a:rPr>
              <a:t> collection. </a:t>
            </a:r>
          </a:p>
          <a:p>
            <a:r>
              <a:rPr lang="en-US" sz="2000" dirty="0">
                <a:solidFill>
                  <a:schemeClr val="tx1"/>
                </a:solidFill>
              </a:rPr>
              <a:t>The following drawing illustrates how the sample app adapter maps content in the data source (the photo album) through view holders to individual views within each </a:t>
            </a:r>
            <a:r>
              <a:rPr lang="en-US" sz="2000" dirty="0" err="1">
                <a:solidFill>
                  <a:schemeClr val="tx1"/>
                </a:solidFill>
              </a:rPr>
              <a:t>CardView</a:t>
            </a:r>
            <a:r>
              <a:rPr lang="en-US" sz="2000" dirty="0">
                <a:solidFill>
                  <a:schemeClr val="tx1"/>
                </a:solidFill>
              </a:rPr>
              <a:t> row item in the </a:t>
            </a:r>
            <a:r>
              <a:rPr lang="en-US" sz="2000" dirty="0" err="1">
                <a:solidFill>
                  <a:schemeClr val="tx1"/>
                </a:solidFill>
              </a:rPr>
              <a:t>RecyclerView</a:t>
            </a:r>
            <a:r>
              <a:rPr lang="en-US" sz="2000" dirty="0">
                <a:solidFill>
                  <a:schemeClr val="tx1"/>
                </a:solidFill>
              </a:rPr>
              <a:t>: </a:t>
            </a:r>
          </a:p>
          <a:p>
            <a:pPr marL="0" indent="0">
              <a:buNone/>
            </a:pPr>
            <a:endParaRPr lang="en-US" dirty="0"/>
          </a:p>
        </p:txBody>
      </p:sp>
    </p:spTree>
    <p:extLst>
      <p:ext uri="{BB962C8B-B14F-4D97-AF65-F5344CB8AC3E}">
        <p14:creationId xmlns:p14="http://schemas.microsoft.com/office/powerpoint/2010/main" val="73425332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The Adapter </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5" name="Can 4"/>
          <p:cNvSpPr/>
          <p:nvPr/>
        </p:nvSpPr>
        <p:spPr>
          <a:xfrm>
            <a:off x="455612" y="2209800"/>
            <a:ext cx="2743200" cy="3276600"/>
          </a:xfrm>
          <a:prstGeom prst="can">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5027612" y="2971800"/>
            <a:ext cx="1447800" cy="1828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Adapters</a:t>
            </a:r>
            <a:endParaRPr lang="en-US" dirty="0"/>
          </a:p>
        </p:txBody>
      </p:sp>
      <p:pic>
        <p:nvPicPr>
          <p:cNvPr id="9" name="Picture 8" descr="linera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619" y="1201579"/>
            <a:ext cx="3171206" cy="5638800"/>
          </a:xfrm>
          <a:prstGeom prst="rect">
            <a:avLst/>
          </a:prstGeom>
        </p:spPr>
      </p:pic>
      <p:sp>
        <p:nvSpPr>
          <p:cNvPr id="10" name="Rectangle 9"/>
          <p:cNvSpPr/>
          <p:nvPr/>
        </p:nvSpPr>
        <p:spPr>
          <a:xfrm>
            <a:off x="7085012" y="2133600"/>
            <a:ext cx="1447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ViewHolders</a:t>
            </a:r>
            <a:endParaRPr lang="en-US" dirty="0"/>
          </a:p>
        </p:txBody>
      </p:sp>
      <p:sp>
        <p:nvSpPr>
          <p:cNvPr id="12" name="Rectangle 11"/>
          <p:cNvSpPr/>
          <p:nvPr/>
        </p:nvSpPr>
        <p:spPr>
          <a:xfrm>
            <a:off x="912812" y="3124200"/>
            <a:ext cx="1752600" cy="990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065212" y="3276600"/>
            <a:ext cx="1752600" cy="990600"/>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17612" y="3429000"/>
            <a:ext cx="1752600" cy="990600"/>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370012" y="3581400"/>
            <a:ext cx="1752600" cy="990600"/>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Images</a:t>
            </a:r>
            <a:endParaRPr lang="en-US" dirty="0"/>
          </a:p>
        </p:txBody>
      </p:sp>
      <p:sp>
        <p:nvSpPr>
          <p:cNvPr id="16" name="Rectangle 15"/>
          <p:cNvSpPr/>
          <p:nvPr/>
        </p:nvSpPr>
        <p:spPr>
          <a:xfrm>
            <a:off x="989012" y="4953000"/>
            <a:ext cx="16764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41412" y="5105400"/>
            <a:ext cx="16764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93812" y="5257800"/>
            <a:ext cx="1676400" cy="22860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262626"/>
                </a:solidFill>
              </a:rPr>
              <a:t>Text</a:t>
            </a:r>
            <a:endParaRPr lang="en-US" dirty="0">
              <a:solidFill>
                <a:srgbClr val="262626"/>
              </a:solidFill>
            </a:endParaRPr>
          </a:p>
        </p:txBody>
      </p:sp>
      <p:sp>
        <p:nvSpPr>
          <p:cNvPr id="19" name="Rectangle 18"/>
          <p:cNvSpPr/>
          <p:nvPr/>
        </p:nvSpPr>
        <p:spPr>
          <a:xfrm>
            <a:off x="7085012" y="5638800"/>
            <a:ext cx="14478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ViewHolders</a:t>
            </a:r>
            <a:endParaRPr lang="en-US" dirty="0"/>
          </a:p>
        </p:txBody>
      </p:sp>
      <p:sp>
        <p:nvSpPr>
          <p:cNvPr id="20" name="Right Arrow 19"/>
          <p:cNvSpPr/>
          <p:nvPr/>
        </p:nvSpPr>
        <p:spPr>
          <a:xfrm>
            <a:off x="3275012" y="2971800"/>
            <a:ext cx="16002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3275012" y="4495800"/>
            <a:ext cx="16002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Bent Arrow 22"/>
          <p:cNvSpPr/>
          <p:nvPr/>
        </p:nvSpPr>
        <p:spPr>
          <a:xfrm>
            <a:off x="6399212" y="2514600"/>
            <a:ext cx="685800" cy="609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Bent Arrow 23"/>
          <p:cNvSpPr/>
          <p:nvPr/>
        </p:nvSpPr>
        <p:spPr>
          <a:xfrm rot="3933579">
            <a:off x="6551873" y="4934083"/>
            <a:ext cx="685800" cy="60960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7389812" y="3886200"/>
            <a:ext cx="774571" cy="369332"/>
          </a:xfrm>
          <a:prstGeom prst="rect">
            <a:avLst/>
          </a:prstGeom>
          <a:noFill/>
        </p:spPr>
        <p:txBody>
          <a:bodyPr wrap="none" rtlCol="0">
            <a:spAutoFit/>
          </a:bodyPr>
          <a:lstStyle/>
          <a:p>
            <a:r>
              <a:rPr lang="en-US" dirty="0" smtClean="0"/>
              <a:t>ROWS</a:t>
            </a:r>
            <a:endParaRPr lang="en-US" dirty="0"/>
          </a:p>
        </p:txBody>
      </p:sp>
      <p:sp>
        <p:nvSpPr>
          <p:cNvPr id="27" name="Right Arrow 26"/>
          <p:cNvSpPr/>
          <p:nvPr/>
        </p:nvSpPr>
        <p:spPr>
          <a:xfrm>
            <a:off x="8532812" y="5638800"/>
            <a:ext cx="457200" cy="2286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Arrow 27"/>
          <p:cNvSpPr/>
          <p:nvPr/>
        </p:nvSpPr>
        <p:spPr>
          <a:xfrm>
            <a:off x="8532812" y="5943600"/>
            <a:ext cx="457200" cy="2286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a:off x="8532812" y="2133600"/>
            <a:ext cx="457200" cy="2286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8532812" y="2438400"/>
            <a:ext cx="457200" cy="2286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131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lv-checkbox-adapte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7373"/>
            <a:ext cx="12188825" cy="6820627"/>
          </a:xfrm>
          <a:prstGeom prst="rect">
            <a:avLst/>
          </a:prstGeom>
        </p:spPr>
      </p:pic>
    </p:spTree>
    <p:extLst>
      <p:ext uri="{BB962C8B-B14F-4D97-AF65-F5344CB8AC3E}">
        <p14:creationId xmlns:p14="http://schemas.microsoft.com/office/powerpoint/2010/main" val="13265041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endParaRPr lang="en-US" b="1" kern="0" dirty="0" smtClean="0">
              <a:solidFill>
                <a:schemeClr val="bg1"/>
              </a:solidFill>
            </a:endParaRPr>
          </a:p>
          <a:p>
            <a:pPr algn="l">
              <a:defRPr/>
            </a:pPr>
            <a:r>
              <a:rPr lang="en-US" b="1" kern="0" dirty="0">
                <a:solidFill>
                  <a:schemeClr val="bg1"/>
                </a:solidFill>
              </a:rPr>
              <a:t>2</a:t>
            </a:r>
            <a:r>
              <a:rPr lang="en-US" b="1" kern="0" dirty="0" smtClean="0">
                <a:solidFill>
                  <a:schemeClr val="bg1"/>
                </a:solidFill>
              </a:rPr>
              <a:t># Adapter</a:t>
            </a:r>
            <a:endParaRPr lang="en-US" b="1" kern="0" dirty="0">
              <a:solidFill>
                <a:schemeClr val="bg1"/>
              </a:solidFill>
            </a:endParaRPr>
          </a:p>
          <a:p>
            <a:pPr algn="l">
              <a:defRPr/>
            </a:pP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Rectangle 1"/>
          <p:cNvSpPr/>
          <p:nvPr/>
        </p:nvSpPr>
        <p:spPr>
          <a:xfrm>
            <a:off x="608012" y="1219200"/>
            <a:ext cx="11277600" cy="4339650"/>
          </a:xfrm>
          <a:prstGeom prst="rect">
            <a:avLst/>
          </a:prstGeom>
        </p:spPr>
        <p:txBody>
          <a:bodyPr wrap="square">
            <a:spAutoFit/>
          </a:bodyPr>
          <a:lstStyle/>
          <a:p>
            <a:r>
              <a:rPr lang="en-US" sz="2400" i="1" dirty="0">
                <a:solidFill>
                  <a:srgbClr val="008000"/>
                </a:solidFill>
              </a:rPr>
              <a:t>public class </a:t>
            </a:r>
            <a:r>
              <a:rPr lang="en-US" sz="2400" i="1" dirty="0" err="1">
                <a:solidFill>
                  <a:srgbClr val="008000"/>
                </a:solidFill>
              </a:rPr>
              <a:t>MyAdapter</a:t>
            </a:r>
            <a:r>
              <a:rPr lang="en-US" sz="2400" i="1" dirty="0">
                <a:solidFill>
                  <a:srgbClr val="008000"/>
                </a:solidFill>
              </a:rPr>
              <a:t> extends </a:t>
            </a:r>
            <a:r>
              <a:rPr lang="en-US" sz="2400" i="1" dirty="0" err="1">
                <a:solidFill>
                  <a:srgbClr val="008000"/>
                </a:solidFill>
              </a:rPr>
              <a:t>RecyclerView.Adapter</a:t>
            </a:r>
            <a:r>
              <a:rPr lang="en-US" sz="2400" i="1" dirty="0">
                <a:solidFill>
                  <a:srgbClr val="008000"/>
                </a:solidFill>
              </a:rPr>
              <a:t>&lt;</a:t>
            </a:r>
            <a:r>
              <a:rPr lang="en-US" sz="2400" i="1" dirty="0" err="1">
                <a:solidFill>
                  <a:srgbClr val="008000"/>
                </a:solidFill>
              </a:rPr>
              <a:t>MyAdapter.MyViewHolder</a:t>
            </a:r>
            <a:r>
              <a:rPr lang="en-US" sz="2400" i="1" dirty="0">
                <a:solidFill>
                  <a:srgbClr val="008000"/>
                </a:solidFill>
              </a:rPr>
              <a:t>&gt; </a:t>
            </a:r>
            <a:r>
              <a:rPr lang="en-US" sz="2400" dirty="0"/>
              <a:t>{</a:t>
            </a:r>
          </a:p>
          <a:p>
            <a:endParaRPr lang="en-US" sz="2800" dirty="0"/>
          </a:p>
          <a:p>
            <a:r>
              <a:rPr lang="en-US" sz="2800" dirty="0" smtClean="0"/>
              <a:t>/</a:t>
            </a:r>
            <a:r>
              <a:rPr lang="en-US" sz="2800" dirty="0"/>
              <a:t>/REMEMBER: THERE ARE FOR METHODS TO BE ALWAYS MENTIONED IN THIS CLASS OF ADAPTER</a:t>
            </a:r>
          </a:p>
          <a:p>
            <a:r>
              <a:rPr lang="en-US" sz="2800" dirty="0"/>
              <a:t>    // 1. Constructor of the class</a:t>
            </a:r>
          </a:p>
          <a:p>
            <a:r>
              <a:rPr lang="en-US" sz="2800" dirty="0"/>
              <a:t>    // 2. Static inner class to initialize the views of rows</a:t>
            </a:r>
          </a:p>
          <a:p>
            <a:r>
              <a:rPr lang="en-US" sz="2800" dirty="0"/>
              <a:t>    // 3. </a:t>
            </a:r>
            <a:r>
              <a:rPr lang="en-US" sz="2800" dirty="0" err="1"/>
              <a:t>onCreateViewHolder</a:t>
            </a:r>
            <a:r>
              <a:rPr lang="en-US" sz="2800" dirty="0"/>
              <a:t>(): specify the row layout file and click for each row</a:t>
            </a:r>
          </a:p>
          <a:p>
            <a:r>
              <a:rPr lang="en-US" sz="2800" dirty="0"/>
              <a:t>    // 4. </a:t>
            </a:r>
            <a:r>
              <a:rPr lang="en-US" sz="2800" dirty="0" err="1"/>
              <a:t>onBindViewHolder</a:t>
            </a:r>
            <a:r>
              <a:rPr lang="en-US" sz="2800" dirty="0"/>
              <a:t>(): load data in each row element</a:t>
            </a:r>
          </a:p>
          <a:p>
            <a:r>
              <a:rPr lang="en-US" sz="2800" dirty="0"/>
              <a:t>    // 5. </a:t>
            </a:r>
            <a:r>
              <a:rPr lang="en-US" sz="2800" dirty="0" err="1"/>
              <a:t>getItemCount</a:t>
            </a:r>
            <a:r>
              <a:rPr lang="en-US" sz="2800" dirty="0"/>
              <a:t>(): check the size</a:t>
            </a:r>
          </a:p>
        </p:txBody>
      </p:sp>
    </p:spTree>
    <p:extLst>
      <p:ext uri="{BB962C8B-B14F-4D97-AF65-F5344CB8AC3E}">
        <p14:creationId xmlns:p14="http://schemas.microsoft.com/office/powerpoint/2010/main" val="67872680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a:solidFill>
                  <a:schemeClr val="bg1"/>
                </a:solidFill>
              </a:rPr>
              <a:t>3</a:t>
            </a:r>
            <a:r>
              <a:rPr lang="en-US" sz="3600" b="1" kern="0" dirty="0" smtClean="0">
                <a:solidFill>
                  <a:schemeClr val="bg1"/>
                </a:solidFill>
              </a:rPr>
              <a:t>#Override </a:t>
            </a:r>
            <a:r>
              <a:rPr lang="en-US" sz="3600" b="1" kern="0" dirty="0">
                <a:solidFill>
                  <a:schemeClr val="bg1"/>
                </a:solidFill>
              </a:rPr>
              <a:t>the following </a:t>
            </a:r>
            <a:r>
              <a:rPr lang="en-US" sz="3600" b="1" kern="0" dirty="0" err="1">
                <a:solidFill>
                  <a:schemeClr val="bg1"/>
                </a:solidFill>
              </a:rPr>
              <a:t>RecyclerView.Adapter</a:t>
            </a:r>
            <a:r>
              <a:rPr lang="en-US" sz="3600" b="1" kern="0" dirty="0">
                <a:solidFill>
                  <a:schemeClr val="bg1"/>
                </a:solidFill>
              </a:rPr>
              <a:t> </a:t>
            </a:r>
            <a:r>
              <a:rPr lang="en-US" sz="3600" b="1" kern="0" dirty="0" smtClean="0">
                <a:solidFill>
                  <a:schemeClr val="bg1"/>
                </a:solidFill>
              </a:rPr>
              <a:t>methods</a:t>
            </a:r>
            <a:endParaRPr lang="en-US" sz="3600"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2209800"/>
            <a:ext cx="11125200" cy="1905000"/>
          </a:xfrm>
        </p:spPr>
        <p:txBody>
          <a:bodyPr/>
          <a:lstStyle/>
          <a:p>
            <a:pPr marL="0" indent="0">
              <a:buNone/>
            </a:pPr>
            <a:r>
              <a:rPr lang="en-US" sz="2000" dirty="0">
                <a:solidFill>
                  <a:schemeClr val="tx1"/>
                </a:solidFill>
              </a:rPr>
              <a:t>Next, we must override the following </a:t>
            </a:r>
            <a:r>
              <a:rPr lang="en-US" sz="2000" dirty="0" err="1">
                <a:solidFill>
                  <a:schemeClr val="tx1"/>
                </a:solidFill>
              </a:rPr>
              <a:t>RecyclerView.Adapter</a:t>
            </a:r>
            <a:r>
              <a:rPr lang="en-US" sz="2000" dirty="0">
                <a:solidFill>
                  <a:schemeClr val="tx1"/>
                </a:solidFill>
              </a:rPr>
              <a:t> methods: </a:t>
            </a:r>
          </a:p>
          <a:p>
            <a:r>
              <a:rPr lang="en-US" sz="2400" dirty="0" err="1">
                <a:solidFill>
                  <a:srgbClr val="C0504D"/>
                </a:solidFill>
              </a:rPr>
              <a:t>OnCreateViewHolder</a:t>
            </a:r>
            <a:r>
              <a:rPr lang="en-US" sz="2400" dirty="0">
                <a:solidFill>
                  <a:srgbClr val="C0504D"/>
                </a:solidFill>
              </a:rPr>
              <a:t> </a:t>
            </a:r>
            <a:r>
              <a:rPr lang="en-US" sz="2400" dirty="0">
                <a:solidFill>
                  <a:schemeClr val="tx1"/>
                </a:solidFill>
              </a:rPr>
              <a:t>– Instantiates the item layout file and view holder. </a:t>
            </a:r>
          </a:p>
          <a:p>
            <a:r>
              <a:rPr lang="en-US" sz="2400" dirty="0" err="1">
                <a:solidFill>
                  <a:srgbClr val="C0504D"/>
                </a:solidFill>
              </a:rPr>
              <a:t>OnBindViewHolder</a:t>
            </a:r>
            <a:r>
              <a:rPr lang="en-US" sz="2400" dirty="0">
                <a:solidFill>
                  <a:srgbClr val="C0504D"/>
                </a:solidFill>
              </a:rPr>
              <a:t> </a:t>
            </a:r>
            <a:r>
              <a:rPr lang="en-US" sz="2400" dirty="0">
                <a:solidFill>
                  <a:schemeClr val="tx1"/>
                </a:solidFill>
              </a:rPr>
              <a:t>– Loads the data at the specified position into the views whose references are stored in the given view holder. </a:t>
            </a:r>
          </a:p>
          <a:p>
            <a:r>
              <a:rPr lang="en-US" sz="2400" dirty="0" err="1">
                <a:solidFill>
                  <a:schemeClr val="accent2"/>
                </a:solidFill>
              </a:rPr>
              <a:t>ItemCount</a:t>
            </a:r>
            <a:r>
              <a:rPr lang="en-US" sz="2400" dirty="0">
                <a:solidFill>
                  <a:schemeClr val="accent2"/>
                </a:solidFill>
              </a:rPr>
              <a:t> </a:t>
            </a:r>
            <a:r>
              <a:rPr lang="en-US" sz="2400" dirty="0">
                <a:solidFill>
                  <a:schemeClr val="tx1"/>
                </a:solidFill>
              </a:rPr>
              <a:t>– Returns the number of items in the data source. </a:t>
            </a:r>
          </a:p>
          <a:p>
            <a:pPr marL="0" indent="0">
              <a:buNone/>
            </a:pPr>
            <a:endParaRPr lang="en-US" sz="2000" dirty="0">
              <a:solidFill>
                <a:schemeClr val="tx1"/>
              </a:solidFill>
            </a:endParaRPr>
          </a:p>
          <a:p>
            <a:pPr marL="0" indent="0">
              <a:buNone/>
            </a:pPr>
            <a:r>
              <a:rPr lang="en-US" sz="2000" dirty="0" smtClean="0">
                <a:solidFill>
                  <a:schemeClr val="tx1"/>
                </a:solidFill>
              </a:rPr>
              <a:t>The </a:t>
            </a:r>
            <a:r>
              <a:rPr lang="en-US" sz="2000" dirty="0">
                <a:solidFill>
                  <a:schemeClr val="tx1"/>
                </a:solidFill>
              </a:rPr>
              <a:t>layout manager calls these methods while it is positioning items within the </a:t>
            </a:r>
            <a:r>
              <a:rPr lang="en-US" sz="2000" dirty="0" err="1">
                <a:solidFill>
                  <a:schemeClr val="tx1"/>
                </a:solidFill>
              </a:rPr>
              <a:t>RecyclerView</a:t>
            </a:r>
            <a:r>
              <a:rPr lang="en-US" sz="2000" dirty="0">
                <a:solidFill>
                  <a:schemeClr val="tx1"/>
                </a:solidFill>
              </a:rPr>
              <a:t>. </a:t>
            </a:r>
          </a:p>
          <a:p>
            <a:pPr marL="0" indent="0">
              <a:buNone/>
            </a:pPr>
            <a:endParaRPr lang="en-US" dirty="0"/>
          </a:p>
        </p:txBody>
      </p:sp>
    </p:spTree>
    <p:extLst>
      <p:ext uri="{BB962C8B-B14F-4D97-AF65-F5344CB8AC3E}">
        <p14:creationId xmlns:p14="http://schemas.microsoft.com/office/powerpoint/2010/main" val="6991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a:solidFill>
                  <a:schemeClr val="bg1"/>
                </a:solidFill>
              </a:rPr>
              <a:t>3#</a:t>
            </a:r>
            <a:r>
              <a:rPr lang="en-US" sz="3600" b="1" kern="0" dirty="0" smtClean="0">
                <a:solidFill>
                  <a:schemeClr val="bg1"/>
                </a:solidFill>
              </a:rPr>
              <a:t>OnCreateViewHolder</a:t>
            </a:r>
            <a:endParaRPr lang="en-US" sz="3600"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2209800"/>
            <a:ext cx="11125200" cy="1905000"/>
          </a:xfrm>
        </p:spPr>
        <p:txBody>
          <a:bodyPr/>
          <a:lstStyle/>
          <a:p>
            <a:r>
              <a:rPr lang="en-US" sz="2000" dirty="0" smtClean="0">
                <a:solidFill>
                  <a:schemeClr val="tx1"/>
                </a:solidFill>
              </a:rPr>
              <a:t>The </a:t>
            </a:r>
            <a:r>
              <a:rPr lang="en-US" sz="2000" dirty="0">
                <a:solidFill>
                  <a:schemeClr val="tx1"/>
                </a:solidFill>
              </a:rPr>
              <a:t>layout manager calls </a:t>
            </a:r>
            <a:r>
              <a:rPr lang="en-US" sz="2000" dirty="0" err="1">
                <a:solidFill>
                  <a:schemeClr val="tx1"/>
                </a:solidFill>
              </a:rPr>
              <a:t>OnCreateViewHolder</a:t>
            </a:r>
            <a:r>
              <a:rPr lang="en-US" sz="2000" dirty="0">
                <a:solidFill>
                  <a:schemeClr val="tx1"/>
                </a:solidFill>
              </a:rPr>
              <a:t> when the </a:t>
            </a:r>
            <a:r>
              <a:rPr lang="en-US" sz="2000" dirty="0" err="1">
                <a:solidFill>
                  <a:schemeClr val="tx1"/>
                </a:solidFill>
              </a:rPr>
              <a:t>RecyclerView</a:t>
            </a:r>
            <a:r>
              <a:rPr lang="en-US" sz="2000" dirty="0">
                <a:solidFill>
                  <a:schemeClr val="tx1"/>
                </a:solidFill>
              </a:rPr>
              <a:t> needs a new view holder to represent an item</a:t>
            </a:r>
            <a:r>
              <a:rPr lang="en-US" sz="2000" dirty="0" smtClean="0">
                <a:solidFill>
                  <a:schemeClr val="tx1"/>
                </a:solidFill>
              </a:rPr>
              <a:t>.</a:t>
            </a:r>
          </a:p>
          <a:p>
            <a:pPr marL="0" indent="0">
              <a:buNone/>
            </a:pPr>
            <a:endParaRPr lang="en-US" sz="2000" dirty="0" smtClean="0">
              <a:solidFill>
                <a:schemeClr val="tx1"/>
              </a:solidFill>
            </a:endParaRPr>
          </a:p>
          <a:p>
            <a:r>
              <a:rPr lang="en-US" sz="2000" dirty="0" smtClean="0">
                <a:solidFill>
                  <a:schemeClr val="tx1"/>
                </a:solidFill>
              </a:rPr>
              <a:t> </a:t>
            </a:r>
            <a:r>
              <a:rPr lang="en-US" sz="2000" dirty="0" err="1">
                <a:solidFill>
                  <a:schemeClr val="tx1"/>
                </a:solidFill>
              </a:rPr>
              <a:t>OnCreateViewHolder</a:t>
            </a:r>
            <a:r>
              <a:rPr lang="en-US" sz="2000" dirty="0">
                <a:solidFill>
                  <a:schemeClr val="tx1"/>
                </a:solidFill>
              </a:rPr>
              <a:t> inflates the item view from the view's layout file and wraps the </a:t>
            </a:r>
            <a:r>
              <a:rPr lang="en-US" sz="2000" dirty="0" smtClean="0">
                <a:solidFill>
                  <a:schemeClr val="tx1"/>
                </a:solidFill>
              </a:rPr>
              <a:t>view</a:t>
            </a:r>
          </a:p>
          <a:p>
            <a:r>
              <a:rPr lang="en-US" sz="2000" dirty="0">
                <a:solidFill>
                  <a:schemeClr val="tx1"/>
                </a:solidFill>
              </a:rPr>
              <a:t>This layout represents a single row item in the </a:t>
            </a:r>
            <a:r>
              <a:rPr lang="en-US" sz="2000" dirty="0" err="1">
                <a:solidFill>
                  <a:schemeClr val="tx1"/>
                </a:solidFill>
              </a:rPr>
              <a:t>RecyclerView</a:t>
            </a:r>
            <a:r>
              <a:rPr lang="en-US" sz="2000" dirty="0">
                <a:solidFill>
                  <a:schemeClr val="tx1"/>
                </a:solidFill>
              </a:rPr>
              <a:t>. </a:t>
            </a:r>
            <a:endParaRPr lang="en-US" sz="2000" dirty="0" smtClean="0">
              <a:solidFill>
                <a:schemeClr val="tx1"/>
              </a:solidFill>
            </a:endParaRPr>
          </a:p>
          <a:p>
            <a:pPr marL="0" indent="0">
              <a:buNone/>
            </a:pPr>
            <a:endParaRPr lang="en-US" sz="2000" dirty="0" smtClean="0">
              <a:solidFill>
                <a:schemeClr val="tx1"/>
              </a:solidFill>
            </a:endParaRPr>
          </a:p>
          <a:p>
            <a:r>
              <a:rPr lang="en-US" sz="2000" dirty="0" err="1" smtClean="0">
                <a:solidFill>
                  <a:schemeClr val="tx1"/>
                </a:solidFill>
              </a:rPr>
              <a:t>OnBindViewHolder</a:t>
            </a:r>
            <a:r>
              <a:rPr lang="en-US" sz="2000" dirty="0" smtClean="0">
                <a:solidFill>
                  <a:schemeClr val="tx1"/>
                </a:solidFill>
              </a:rPr>
              <a:t> </a:t>
            </a:r>
            <a:r>
              <a:rPr lang="en-US" sz="2000" dirty="0">
                <a:solidFill>
                  <a:schemeClr val="tx1"/>
                </a:solidFill>
              </a:rPr>
              <a:t>(described below) copies data from the data source into the </a:t>
            </a:r>
            <a:r>
              <a:rPr lang="en-US" sz="2000" dirty="0" err="1">
                <a:solidFill>
                  <a:schemeClr val="tx1"/>
                </a:solidFill>
              </a:rPr>
              <a:t>ImageView</a:t>
            </a:r>
            <a:r>
              <a:rPr lang="en-US" sz="2000" dirty="0">
                <a:solidFill>
                  <a:schemeClr val="tx1"/>
                </a:solidFill>
              </a:rPr>
              <a:t> and </a:t>
            </a:r>
            <a:r>
              <a:rPr lang="en-US" sz="2000" dirty="0" err="1">
                <a:solidFill>
                  <a:schemeClr val="tx1"/>
                </a:solidFill>
              </a:rPr>
              <a:t>TextView</a:t>
            </a:r>
            <a:r>
              <a:rPr lang="en-US" sz="2000" dirty="0">
                <a:solidFill>
                  <a:schemeClr val="tx1"/>
                </a:solidFill>
              </a:rPr>
              <a:t> of this layout. </a:t>
            </a:r>
            <a:r>
              <a:rPr lang="en-US" sz="2000" dirty="0" err="1">
                <a:solidFill>
                  <a:schemeClr val="tx1"/>
                </a:solidFill>
              </a:rPr>
              <a:t>OnCreateViewHolder</a:t>
            </a:r>
            <a:r>
              <a:rPr lang="en-US" sz="2000" dirty="0">
                <a:solidFill>
                  <a:schemeClr val="tx1"/>
                </a:solidFill>
              </a:rPr>
              <a:t> inflates this layout for a given photo location in the </a:t>
            </a:r>
            <a:r>
              <a:rPr lang="en-US" sz="2000" dirty="0" err="1">
                <a:solidFill>
                  <a:schemeClr val="tx1"/>
                </a:solidFill>
              </a:rPr>
              <a:t>RecyclerView</a:t>
            </a:r>
            <a:endParaRPr lang="en-US" sz="2000" dirty="0" smtClean="0">
              <a:solidFill>
                <a:schemeClr val="tx1"/>
              </a:solidFill>
            </a:endParaRPr>
          </a:p>
          <a:p>
            <a:pPr marL="0" indent="0">
              <a:buNone/>
            </a:pPr>
            <a:endParaRPr lang="en-US" dirty="0"/>
          </a:p>
        </p:txBody>
      </p:sp>
    </p:spTree>
    <p:extLst>
      <p:ext uri="{BB962C8B-B14F-4D97-AF65-F5344CB8AC3E}">
        <p14:creationId xmlns:p14="http://schemas.microsoft.com/office/powerpoint/2010/main" val="10525581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smtClean="0"/>
              <a:t>Set Up</a:t>
            </a:r>
            <a:endParaRPr lang="en-US" dirty="0"/>
          </a:p>
        </p:txBody>
      </p:sp>
      <p:sp>
        <p:nvSpPr>
          <p:cNvPr id="10" name="Rectangle 9"/>
          <p:cNvSpPr/>
          <p:nvPr/>
        </p:nvSpPr>
        <p:spPr>
          <a:xfrm>
            <a:off x="150812" y="1219200"/>
            <a:ext cx="11810999" cy="738664"/>
          </a:xfrm>
          <a:prstGeom prst="rect">
            <a:avLst/>
          </a:prstGeom>
          <a:ln>
            <a:solidFill>
              <a:srgbClr val="FFFFFF"/>
            </a:solidFill>
          </a:ln>
        </p:spPr>
        <p:txBody>
          <a:bodyPr wrap="square">
            <a:spAutoFit/>
          </a:bodyPr>
          <a:lstStyle/>
          <a:p>
            <a:pPr marL="457200" indent="-457200">
              <a:buFont typeface="+mj-ea"/>
              <a:buAutoNum type="circleNumDbPlain"/>
            </a:pPr>
            <a:r>
              <a:rPr lang="en-US" sz="2400" b="1" dirty="0">
                <a:solidFill>
                  <a:srgbClr val="000000"/>
                </a:solidFill>
                <a:latin typeface="Arial"/>
                <a:cs typeface="Arial"/>
              </a:rPr>
              <a:t>Include Support Library</a:t>
            </a:r>
          </a:p>
          <a:p>
            <a:endParaRPr lang="en-US" b="1" dirty="0" smtClean="0">
              <a:solidFill>
                <a:srgbClr val="000000"/>
              </a:solidFill>
              <a:latin typeface="Arial"/>
              <a:cs typeface="Arial"/>
            </a:endParaRPr>
          </a:p>
        </p:txBody>
      </p:sp>
      <p:pic>
        <p:nvPicPr>
          <p:cNvPr id="2" name="Picture 1" descr="Screen Shot 2015-05-07 at 16.4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2" y="1713547"/>
            <a:ext cx="11580813" cy="5144453"/>
          </a:xfrm>
          <a:prstGeom prst="rect">
            <a:avLst/>
          </a:prstGeom>
        </p:spPr>
      </p:pic>
      <p:sp>
        <p:nvSpPr>
          <p:cNvPr id="3" name="Oval 2"/>
          <p:cNvSpPr/>
          <p:nvPr/>
        </p:nvSpPr>
        <p:spPr>
          <a:xfrm>
            <a:off x="4265612" y="4343400"/>
            <a:ext cx="4876800" cy="9144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3545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a:solidFill>
                  <a:schemeClr val="bg1"/>
                </a:solidFill>
              </a:rPr>
              <a:t>3#</a:t>
            </a:r>
            <a:r>
              <a:rPr lang="en-US" sz="3600" b="1" kern="0" dirty="0" smtClean="0">
                <a:solidFill>
                  <a:schemeClr val="bg1"/>
                </a:solidFill>
              </a:rPr>
              <a:t>OnCreateViewHolder</a:t>
            </a:r>
            <a:endParaRPr lang="en-US" sz="3600"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5" name="Picture 4" descr="Screen Shot 2015-05-22 at 17.13.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504612" cy="6858000"/>
          </a:xfrm>
          <a:prstGeom prst="rect">
            <a:avLst/>
          </a:prstGeom>
        </p:spPr>
      </p:pic>
      <p:sp>
        <p:nvSpPr>
          <p:cNvPr id="7" name="Rounded Rectangular Callout 6"/>
          <p:cNvSpPr/>
          <p:nvPr/>
        </p:nvSpPr>
        <p:spPr>
          <a:xfrm>
            <a:off x="7542212" y="685800"/>
            <a:ext cx="2133600" cy="838200"/>
          </a:xfrm>
          <a:prstGeom prst="wedgeRoundRectCallout">
            <a:avLst>
              <a:gd name="adj1" fmla="val -191962"/>
              <a:gd name="adj2" fmla="val -1010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Reference to row layout</a:t>
            </a:r>
            <a:endParaRPr lang="en-US" dirty="0"/>
          </a:p>
        </p:txBody>
      </p:sp>
      <p:sp>
        <p:nvSpPr>
          <p:cNvPr id="9" name="Rounded Rectangular Callout 8"/>
          <p:cNvSpPr/>
          <p:nvPr/>
        </p:nvSpPr>
        <p:spPr>
          <a:xfrm>
            <a:off x="8913812" y="3124200"/>
            <a:ext cx="2133600" cy="838200"/>
          </a:xfrm>
          <a:prstGeom prst="wedgeRoundRectCallout">
            <a:avLst>
              <a:gd name="adj1" fmla="val -343249"/>
              <a:gd name="adj2" fmla="val -8270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Fills data for each row</a:t>
            </a:r>
            <a:endParaRPr lang="en-US" dirty="0"/>
          </a:p>
        </p:txBody>
      </p:sp>
      <p:sp>
        <p:nvSpPr>
          <p:cNvPr id="10" name="Rounded Rectangular Callout 9"/>
          <p:cNvSpPr/>
          <p:nvPr/>
        </p:nvSpPr>
        <p:spPr>
          <a:xfrm>
            <a:off x="9142412" y="4800600"/>
            <a:ext cx="2133600" cy="838200"/>
          </a:xfrm>
          <a:prstGeom prst="wedgeRoundRectCallout">
            <a:avLst>
              <a:gd name="adj1" fmla="val -193822"/>
              <a:gd name="adj2" fmla="val 4356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Returns size of dataset</a:t>
            </a:r>
            <a:endParaRPr lang="en-US" dirty="0"/>
          </a:p>
        </p:txBody>
      </p:sp>
    </p:spTree>
    <p:extLst>
      <p:ext uri="{BB962C8B-B14F-4D97-AF65-F5344CB8AC3E}">
        <p14:creationId xmlns:p14="http://schemas.microsoft.com/office/powerpoint/2010/main" val="112697673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sz="3600" b="1" kern="0" dirty="0">
                <a:solidFill>
                  <a:schemeClr val="bg1"/>
                </a:solidFill>
              </a:rPr>
              <a:t>3#</a:t>
            </a:r>
            <a:r>
              <a:rPr lang="en-US" sz="3600" b="1" kern="0" dirty="0" smtClean="0">
                <a:solidFill>
                  <a:schemeClr val="bg1"/>
                </a:solidFill>
              </a:rPr>
              <a:t>OnBindViewHolder</a:t>
            </a:r>
            <a:endParaRPr lang="en-US" sz="3600"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2" name="Content Placeholder 1"/>
          <p:cNvSpPr>
            <a:spLocks noGrp="1"/>
          </p:cNvSpPr>
          <p:nvPr>
            <p:ph idx="1"/>
          </p:nvPr>
        </p:nvSpPr>
        <p:spPr>
          <a:xfrm>
            <a:off x="379412" y="1828800"/>
            <a:ext cx="11125200" cy="1905000"/>
          </a:xfrm>
        </p:spPr>
        <p:txBody>
          <a:bodyPr/>
          <a:lstStyle/>
          <a:p>
            <a:r>
              <a:rPr lang="en-US" sz="2000" dirty="0">
                <a:solidFill>
                  <a:schemeClr val="tx1"/>
                </a:solidFill>
              </a:rPr>
              <a:t>When the layout manager is ready to display a particular view in the </a:t>
            </a:r>
            <a:r>
              <a:rPr lang="en-US" sz="2000" dirty="0" err="1">
                <a:solidFill>
                  <a:schemeClr val="tx1"/>
                </a:solidFill>
              </a:rPr>
              <a:t>RecyclerView's</a:t>
            </a:r>
            <a:r>
              <a:rPr lang="en-US" sz="2000" dirty="0">
                <a:solidFill>
                  <a:schemeClr val="tx1"/>
                </a:solidFill>
              </a:rPr>
              <a:t> visible screen area, it calls the adapter's </a:t>
            </a:r>
            <a:r>
              <a:rPr lang="en-US" sz="2000" dirty="0" err="1">
                <a:solidFill>
                  <a:schemeClr val="tx1"/>
                </a:solidFill>
              </a:rPr>
              <a:t>OnBindViewHolder</a:t>
            </a:r>
            <a:r>
              <a:rPr lang="en-US" sz="2000" dirty="0">
                <a:solidFill>
                  <a:schemeClr val="tx1"/>
                </a:solidFill>
              </a:rPr>
              <a:t> method to fill the item at the specified row position with content from the data source. </a:t>
            </a:r>
            <a:endParaRPr lang="en-US" sz="2000" dirty="0" smtClean="0">
              <a:solidFill>
                <a:schemeClr val="tx1"/>
              </a:solidFill>
            </a:endParaRPr>
          </a:p>
          <a:p>
            <a:r>
              <a:rPr lang="en-US" sz="2000" dirty="0">
                <a:solidFill>
                  <a:srgbClr val="000000"/>
                </a:solidFill>
              </a:rPr>
              <a:t>Notice that </a:t>
            </a:r>
            <a:r>
              <a:rPr lang="en-US" sz="2000" dirty="0" err="1">
                <a:solidFill>
                  <a:srgbClr val="000000"/>
                </a:solidFill>
              </a:rPr>
              <a:t>OnBindViewHolder</a:t>
            </a:r>
            <a:r>
              <a:rPr lang="en-US" sz="2000" dirty="0">
                <a:solidFill>
                  <a:srgbClr val="000000"/>
                </a:solidFill>
              </a:rPr>
              <a:t> is the code that deals directly with the structure of the data. In this case, </a:t>
            </a:r>
            <a:r>
              <a:rPr lang="en-US" sz="2000" dirty="0" err="1">
                <a:solidFill>
                  <a:srgbClr val="000000"/>
                </a:solidFill>
              </a:rPr>
              <a:t>OnBindViewHolder</a:t>
            </a:r>
            <a:r>
              <a:rPr lang="en-US" sz="2000" dirty="0">
                <a:solidFill>
                  <a:srgbClr val="000000"/>
                </a:solidFill>
              </a:rPr>
              <a:t> understands how to map the </a:t>
            </a:r>
            <a:r>
              <a:rPr lang="en-US" sz="2000" dirty="0" err="1">
                <a:solidFill>
                  <a:srgbClr val="000000"/>
                </a:solidFill>
              </a:rPr>
              <a:t>RecyclerView</a:t>
            </a:r>
            <a:r>
              <a:rPr lang="en-US" sz="2000" dirty="0">
                <a:solidFill>
                  <a:srgbClr val="000000"/>
                </a:solidFill>
              </a:rPr>
              <a:t> item position to its associated data item in the data source. </a:t>
            </a:r>
          </a:p>
        </p:txBody>
      </p:sp>
    </p:spTree>
    <p:extLst>
      <p:ext uri="{BB962C8B-B14F-4D97-AF65-F5344CB8AC3E}">
        <p14:creationId xmlns:p14="http://schemas.microsoft.com/office/powerpoint/2010/main" val="15941042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smtClean="0">
                <a:ln>
                  <a:solidFill>
                    <a:schemeClr val="tx1"/>
                  </a:solidFill>
                </a:ln>
                <a:solidFill>
                  <a:schemeClr val="bg1"/>
                </a:solidFill>
                <a:cs typeface="Arial" pitchFamily="34" charset="0"/>
              </a:rPr>
              <a:t>FAB</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24325982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Floating Action Button</a:t>
            </a:r>
          </a:p>
          <a:p>
            <a:pPr algn="l">
              <a:defRPr/>
            </a:pPr>
            <a:endParaRPr lang="en-US" b="1" kern="0" dirty="0">
              <a:solidFill>
                <a:schemeClr val="bg1"/>
              </a:solidFill>
            </a:endParaRPr>
          </a:p>
        </p:txBody>
      </p:sp>
      <p:pic>
        <p:nvPicPr>
          <p:cNvPr id="2" name="Picture 1" descr="Screen Shot 2015-07-23 at 17.23.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5447" cy="6858000"/>
          </a:xfrm>
          <a:prstGeom prst="rect">
            <a:avLst/>
          </a:prstGeom>
        </p:spPr>
      </p:pic>
    </p:spTree>
    <p:extLst>
      <p:ext uri="{BB962C8B-B14F-4D97-AF65-F5344CB8AC3E}">
        <p14:creationId xmlns:p14="http://schemas.microsoft.com/office/powerpoint/2010/main" val="39386131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Floating Action Button</a:t>
            </a:r>
          </a:p>
          <a:p>
            <a:pPr algn="l">
              <a:defRPr/>
            </a:pPr>
            <a:endParaRPr lang="en-US" b="1" kern="0" dirty="0">
              <a:solidFill>
                <a:schemeClr val="bg1"/>
              </a:solidFill>
            </a:endParaRPr>
          </a:p>
        </p:txBody>
      </p:sp>
      <p:pic>
        <p:nvPicPr>
          <p:cNvPr id="3" name="Picture 2" descr="Screen Shot 2015-07-23 at 17.25.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744083"/>
          </a:xfrm>
          <a:prstGeom prst="rect">
            <a:avLst/>
          </a:prstGeom>
        </p:spPr>
      </p:pic>
    </p:spTree>
    <p:extLst>
      <p:ext uri="{BB962C8B-B14F-4D97-AF65-F5344CB8AC3E}">
        <p14:creationId xmlns:p14="http://schemas.microsoft.com/office/powerpoint/2010/main" val="30010926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endParaRPr lang="en-US" b="1" kern="0" dirty="0">
              <a:solidFill>
                <a:schemeClr val="bg1"/>
              </a:solidFill>
            </a:endParaRPr>
          </a:p>
        </p:txBody>
      </p:sp>
      <p:pic>
        <p:nvPicPr>
          <p:cNvPr id="2" name="Picture 1" descr="Screen Shot 2015-07-23 at 17.27.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715947"/>
          </a:xfrm>
          <a:prstGeom prst="rect">
            <a:avLst/>
          </a:prstGeom>
        </p:spPr>
      </p:pic>
    </p:spTree>
    <p:extLst>
      <p:ext uri="{BB962C8B-B14F-4D97-AF65-F5344CB8AC3E}">
        <p14:creationId xmlns:p14="http://schemas.microsoft.com/office/powerpoint/2010/main" val="9310497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7612" y="838200"/>
            <a:ext cx="9700273" cy="2123658"/>
          </a:xfrm>
          <a:prstGeom prst="rect">
            <a:avLst/>
          </a:prstGeom>
          <a:noFill/>
        </p:spPr>
        <p:txBody>
          <a:bodyPr wrap="square" rtlCol="0">
            <a:spAutoFit/>
          </a:bodyPr>
          <a:lstStyle/>
          <a:p>
            <a:pPr lvl="0" algn="ctr">
              <a:defRPr/>
            </a:pPr>
            <a:endParaRPr lang="en-US" sz="6600" b="1" kern="0" dirty="0">
              <a:ln>
                <a:solidFill>
                  <a:schemeClr val="tx1"/>
                </a:solidFill>
              </a:ln>
              <a:solidFill>
                <a:schemeClr val="bg1"/>
              </a:solidFill>
              <a:cs typeface="Arial" pitchFamily="34" charset="0"/>
            </a:endParaRPr>
          </a:p>
          <a:p>
            <a:pPr lvl="0" algn="ctr">
              <a:defRPr/>
            </a:pPr>
            <a:r>
              <a:rPr lang="en-US" sz="6600" b="1" kern="0" dirty="0" smtClean="0">
                <a:ln>
                  <a:solidFill>
                    <a:schemeClr val="tx1"/>
                  </a:solidFill>
                </a:ln>
                <a:solidFill>
                  <a:schemeClr val="bg1"/>
                </a:solidFill>
                <a:cs typeface="Arial" pitchFamily="34" charset="0"/>
              </a:rPr>
              <a:t>Activity Transactions</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26302800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a:t>Maintaining Compatibility</a:t>
            </a:r>
          </a:p>
        </p:txBody>
      </p:sp>
      <p:sp>
        <p:nvSpPr>
          <p:cNvPr id="10" name="Rectangle 9"/>
          <p:cNvSpPr/>
          <p:nvPr/>
        </p:nvSpPr>
        <p:spPr>
          <a:xfrm>
            <a:off x="150812" y="1524000"/>
            <a:ext cx="11810999" cy="4708981"/>
          </a:xfrm>
          <a:prstGeom prst="rect">
            <a:avLst/>
          </a:prstGeom>
          <a:ln>
            <a:solidFill>
              <a:srgbClr val="FFFFFF"/>
            </a:solidFill>
          </a:ln>
        </p:spPr>
        <p:txBody>
          <a:bodyPr wrap="square">
            <a:spAutoFit/>
          </a:bodyPr>
          <a:lstStyle/>
          <a:p>
            <a:pPr marL="457200" indent="-457200">
              <a:buFont typeface="+mj-ea"/>
              <a:buAutoNum type="circleNumDbPlain"/>
            </a:pPr>
            <a:r>
              <a:rPr lang="en-US" sz="2400" b="1" dirty="0" smtClean="0">
                <a:solidFill>
                  <a:srgbClr val="000000"/>
                </a:solidFill>
                <a:latin typeface="Arial"/>
                <a:cs typeface="Arial"/>
              </a:rPr>
              <a:t>Define Alternative Styles</a:t>
            </a:r>
            <a:endParaRPr lang="en-US" sz="2400" b="1" dirty="0">
              <a:solidFill>
                <a:srgbClr val="000000"/>
              </a:solidFill>
              <a:latin typeface="Arial"/>
              <a:cs typeface="Arial"/>
            </a:endParaRPr>
          </a:p>
          <a:p>
            <a:endParaRPr lang="en-US" b="1" dirty="0" smtClean="0">
              <a:solidFill>
                <a:srgbClr val="000000"/>
              </a:solidFill>
              <a:latin typeface="Arial"/>
              <a:cs typeface="Arial"/>
            </a:endParaRPr>
          </a:p>
          <a:p>
            <a:r>
              <a:rPr lang="en-US" sz="2400" dirty="0"/>
              <a:t>You can configure your app to use the material theme on devices that support </a:t>
            </a:r>
            <a:r>
              <a:rPr lang="en-US" sz="2400" dirty="0" smtClean="0"/>
              <a:t>it</a:t>
            </a:r>
          </a:p>
          <a:p>
            <a:r>
              <a:rPr lang="en-US" sz="2400" dirty="0" smtClean="0"/>
              <a:t> </a:t>
            </a:r>
            <a:r>
              <a:rPr lang="en-US" sz="2400" dirty="0"/>
              <a:t>and revert to an older theme on devices running earlier versions of Android</a:t>
            </a:r>
            <a:r>
              <a:rPr lang="en-US" sz="2400" dirty="0" smtClean="0"/>
              <a:t>:</a:t>
            </a:r>
          </a:p>
          <a:p>
            <a:endParaRPr lang="en-US" sz="2400" i="1" dirty="0"/>
          </a:p>
          <a:p>
            <a:pPr marL="457200" indent="-457200">
              <a:buFont typeface="+mj-ea"/>
              <a:buAutoNum type="circleNumDbPlain"/>
            </a:pPr>
            <a:r>
              <a:rPr lang="en-US" sz="2400" i="1" dirty="0" smtClean="0"/>
              <a:t>Define a theme that inherits from an older theme (like </a:t>
            </a:r>
            <a:r>
              <a:rPr lang="en-US" sz="2400" i="1" dirty="0" err="1" smtClean="0"/>
              <a:t>Holo</a:t>
            </a:r>
            <a:r>
              <a:rPr lang="en-US" sz="2400" i="1" dirty="0" smtClean="0"/>
              <a:t>) in res/values/</a:t>
            </a:r>
            <a:r>
              <a:rPr lang="en-US" sz="2400" i="1" dirty="0" err="1" smtClean="0"/>
              <a:t>styles.xml</a:t>
            </a:r>
            <a:r>
              <a:rPr lang="en-US" sz="2400" i="1" dirty="0" smtClean="0"/>
              <a:t>.</a:t>
            </a:r>
          </a:p>
          <a:p>
            <a:pPr marL="457200" indent="-457200">
              <a:buFont typeface="+mj-ea"/>
              <a:buAutoNum type="circleNumDbPlain"/>
            </a:pPr>
            <a:r>
              <a:rPr lang="en-US" sz="2400" i="1" dirty="0" smtClean="0"/>
              <a:t>Define a theme with the same name that inherits from the material theme in</a:t>
            </a:r>
          </a:p>
          <a:p>
            <a:r>
              <a:rPr lang="en-US" sz="2400" i="1" dirty="0" smtClean="0"/>
              <a:t> res/values-v21/</a:t>
            </a:r>
            <a:r>
              <a:rPr lang="en-US" sz="2400" i="1" dirty="0" err="1" smtClean="0"/>
              <a:t>styles.xml</a:t>
            </a:r>
            <a:r>
              <a:rPr lang="en-US" sz="2400" i="1" dirty="0" smtClean="0"/>
              <a:t>.</a:t>
            </a:r>
          </a:p>
          <a:p>
            <a:pPr marL="457200" indent="-457200">
              <a:buFont typeface="+mj-ea"/>
              <a:buAutoNum type="circleNumDbPlain"/>
            </a:pPr>
            <a:r>
              <a:rPr lang="en-US" sz="2400" i="1" dirty="0" smtClean="0"/>
              <a:t>Set this theme as your app's theme in the manifest file.</a:t>
            </a:r>
          </a:p>
          <a:p>
            <a:endParaRPr lang="en-US" sz="2400" b="1" dirty="0" smtClean="0"/>
          </a:p>
          <a:p>
            <a:r>
              <a:rPr lang="en-US" sz="2400" b="1" dirty="0" smtClean="0"/>
              <a:t>Note:</a:t>
            </a:r>
            <a:r>
              <a:rPr lang="en-US" sz="2400" dirty="0" smtClean="0"/>
              <a:t> If your app uses the material theme but does not provide an alternative theme in this</a:t>
            </a:r>
          </a:p>
          <a:p>
            <a:r>
              <a:rPr lang="en-US" sz="2400" dirty="0" smtClean="0"/>
              <a:t> manner, your app will not run on versions of Android earlier than 5.0. </a:t>
            </a:r>
          </a:p>
          <a:p>
            <a:r>
              <a:rPr lang="en-US" b="1" dirty="0" smtClean="0">
                <a:solidFill>
                  <a:srgbClr val="000000"/>
                </a:solidFill>
                <a:latin typeface="Arial"/>
                <a:cs typeface="Arial"/>
              </a:rPr>
              <a:t> </a:t>
            </a:r>
            <a:endParaRPr lang="en-US" dirty="0"/>
          </a:p>
        </p:txBody>
      </p:sp>
    </p:spTree>
    <p:extLst>
      <p:ext uri="{BB962C8B-B14F-4D97-AF65-F5344CB8AC3E}">
        <p14:creationId xmlns:p14="http://schemas.microsoft.com/office/powerpoint/2010/main" val="37650509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smtClean="0"/>
              <a:t>Backwards Compatibility</a:t>
            </a:r>
            <a:endParaRPr lang="en-US" dirty="0"/>
          </a:p>
        </p:txBody>
      </p:sp>
      <p:sp>
        <p:nvSpPr>
          <p:cNvPr id="2" name="Rectangle 1"/>
          <p:cNvSpPr/>
          <p:nvPr/>
        </p:nvSpPr>
        <p:spPr>
          <a:xfrm>
            <a:off x="608012" y="3276600"/>
            <a:ext cx="10820400" cy="2923877"/>
          </a:xfrm>
          <a:prstGeom prst="rect">
            <a:avLst/>
          </a:prstGeom>
        </p:spPr>
        <p:txBody>
          <a:bodyPr wrap="square">
            <a:spAutoFit/>
          </a:bodyPr>
          <a:lstStyle/>
          <a:p>
            <a:endParaRPr lang="en-US" sz="2400" dirty="0"/>
          </a:p>
          <a:p>
            <a:r>
              <a:rPr lang="en-US" sz="2000" dirty="0"/>
              <a:t>   </a:t>
            </a:r>
            <a:r>
              <a:rPr lang="en-US" sz="2000" b="1" dirty="0">
                <a:solidFill>
                  <a:srgbClr val="FF0000"/>
                </a:solidFill>
              </a:rPr>
              <a:t> menu-v21/</a:t>
            </a:r>
            <a:r>
              <a:rPr lang="en-US" sz="2000" dirty="0"/>
              <a:t>: This contains a copy of the </a:t>
            </a:r>
            <a:r>
              <a:rPr lang="en-US" sz="2000" dirty="0" err="1"/>
              <a:t>menu_main.xml</a:t>
            </a:r>
            <a:r>
              <a:rPr lang="en-US" sz="2000" dirty="0"/>
              <a:t> and will be used to display Material Design icons on Android 5.0 devices</a:t>
            </a:r>
            <a:r>
              <a:rPr lang="en-US" sz="2000" dirty="0" smtClean="0"/>
              <a:t>.</a:t>
            </a:r>
          </a:p>
          <a:p>
            <a:endParaRPr lang="en-US" sz="2000" dirty="0"/>
          </a:p>
          <a:p>
            <a:r>
              <a:rPr lang="en-US" sz="2000" dirty="0"/>
              <a:t>    </a:t>
            </a:r>
            <a:r>
              <a:rPr lang="en-US" sz="2000" b="1" dirty="0">
                <a:solidFill>
                  <a:srgbClr val="FF0000"/>
                </a:solidFill>
              </a:rPr>
              <a:t>values-v11/</a:t>
            </a:r>
            <a:r>
              <a:rPr lang="en-US" sz="2000" dirty="0"/>
              <a:t>: This contains a </a:t>
            </a:r>
            <a:r>
              <a:rPr lang="en-US" sz="2000" dirty="0" err="1"/>
              <a:t>styles.xml</a:t>
            </a:r>
            <a:r>
              <a:rPr lang="en-US" sz="2000" dirty="0"/>
              <a:t> file that sets the base theme to </a:t>
            </a:r>
            <a:r>
              <a:rPr lang="en-US" sz="2000" dirty="0" err="1"/>
              <a:t>holo.light</a:t>
            </a:r>
            <a:r>
              <a:rPr lang="en-US" sz="2000" dirty="0"/>
              <a:t> for all devices running Android 3.0 or above. Appearance changes to the action bar have also been made in this file</a:t>
            </a:r>
            <a:r>
              <a:rPr lang="en-US" sz="2000" dirty="0" smtClean="0"/>
              <a:t>.</a:t>
            </a:r>
          </a:p>
          <a:p>
            <a:endParaRPr lang="en-US" sz="2000" dirty="0"/>
          </a:p>
          <a:p>
            <a:r>
              <a:rPr lang="en-US" sz="2000" dirty="0"/>
              <a:t>    </a:t>
            </a:r>
            <a:r>
              <a:rPr lang="en-US" sz="2000" b="1" dirty="0">
                <a:solidFill>
                  <a:srgbClr val="FF0000"/>
                </a:solidFill>
              </a:rPr>
              <a:t>values-v21/</a:t>
            </a:r>
            <a:r>
              <a:rPr lang="en-US" sz="2000" dirty="0"/>
              <a:t>: This contains a </a:t>
            </a:r>
            <a:r>
              <a:rPr lang="en-US" sz="2000" dirty="0" err="1"/>
              <a:t>styles.xml</a:t>
            </a:r>
            <a:r>
              <a:rPr lang="en-US" sz="2000" dirty="0"/>
              <a:t> file that sets the base theme to </a:t>
            </a:r>
            <a:r>
              <a:rPr lang="en-US" sz="2000" dirty="0" err="1"/>
              <a:t>material.light</a:t>
            </a:r>
            <a:r>
              <a:rPr lang="en-US" sz="2000" dirty="0"/>
              <a:t> for devices running on Android 5.0 and above. It also defines the base colors.</a:t>
            </a:r>
          </a:p>
        </p:txBody>
      </p:sp>
      <p:sp>
        <p:nvSpPr>
          <p:cNvPr id="3" name="Rectangle 2"/>
          <p:cNvSpPr/>
          <p:nvPr/>
        </p:nvSpPr>
        <p:spPr>
          <a:xfrm>
            <a:off x="684212" y="1295400"/>
            <a:ext cx="11201400" cy="1938992"/>
          </a:xfrm>
          <a:prstGeom prst="rect">
            <a:avLst/>
          </a:prstGeom>
        </p:spPr>
        <p:txBody>
          <a:bodyPr wrap="square">
            <a:spAutoFit/>
          </a:bodyPr>
          <a:lstStyle/>
          <a:p>
            <a:pPr marL="285750" indent="-285750">
              <a:buFont typeface="Wingdings" charset="2"/>
              <a:buChar char="§"/>
            </a:pPr>
            <a:r>
              <a:rPr lang="en-US" sz="2000" dirty="0"/>
              <a:t>One of the biggest changes in Android 5.0 is the user interface with the introduction of Material Design. </a:t>
            </a:r>
            <a:endParaRPr lang="en-US" sz="2000" dirty="0" smtClean="0"/>
          </a:p>
          <a:p>
            <a:pPr marL="285750" indent="-285750">
              <a:buFont typeface="Wingdings" charset="2"/>
              <a:buChar char="§"/>
            </a:pPr>
            <a:r>
              <a:rPr lang="en-US" sz="2000" dirty="0" smtClean="0"/>
              <a:t>Making </a:t>
            </a:r>
            <a:r>
              <a:rPr lang="en-US" sz="2000" dirty="0"/>
              <a:t>use of Material Design and putting best design practices to use, takes a lot of consideration and work on the part of the developer</a:t>
            </a:r>
            <a:r>
              <a:rPr lang="en-US" sz="2000" dirty="0" smtClean="0"/>
              <a:t>.</a:t>
            </a:r>
            <a:endParaRPr lang="en-US" sz="2000" dirty="0"/>
          </a:p>
          <a:p>
            <a:pPr marL="285750" indent="-285750">
              <a:buFont typeface="Wingdings" charset="2"/>
              <a:buChar char="§"/>
            </a:pPr>
            <a:r>
              <a:rPr lang="en-US" sz="2000" dirty="0"/>
              <a:t>For existing apps, developers are faced with further challenges, such as how to leverage the new features of 5.0 whilst maintaining backwards compatibility, providing a consistent user experience across different API levels.</a:t>
            </a:r>
          </a:p>
        </p:txBody>
      </p:sp>
    </p:spTree>
    <p:extLst>
      <p:ext uri="{BB962C8B-B14F-4D97-AF65-F5344CB8AC3E}">
        <p14:creationId xmlns:p14="http://schemas.microsoft.com/office/powerpoint/2010/main" val="285810620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a:t>Maintaining Compatibility</a:t>
            </a:r>
          </a:p>
        </p:txBody>
      </p:sp>
      <p:sp>
        <p:nvSpPr>
          <p:cNvPr id="10" name="Rectangle 9"/>
          <p:cNvSpPr/>
          <p:nvPr/>
        </p:nvSpPr>
        <p:spPr>
          <a:xfrm>
            <a:off x="150812" y="1524000"/>
            <a:ext cx="11810999" cy="3600986"/>
          </a:xfrm>
          <a:prstGeom prst="rect">
            <a:avLst/>
          </a:prstGeom>
          <a:ln>
            <a:solidFill>
              <a:srgbClr val="FFFFFF"/>
            </a:solidFill>
          </a:ln>
        </p:spPr>
        <p:txBody>
          <a:bodyPr wrap="square">
            <a:spAutoFit/>
          </a:bodyPr>
          <a:lstStyle/>
          <a:p>
            <a:pPr marL="457200" indent="-457200">
              <a:buFont typeface="+mj-ea"/>
              <a:buAutoNum type="circleNumDbPlain" startAt="2"/>
            </a:pPr>
            <a:r>
              <a:rPr lang="en-US" sz="2400" b="1" dirty="0" smtClean="0">
                <a:solidFill>
                  <a:srgbClr val="000000"/>
                </a:solidFill>
                <a:latin typeface="Arial"/>
                <a:cs typeface="Arial"/>
              </a:rPr>
              <a:t>Provide Alternative Layouts</a:t>
            </a:r>
            <a:endParaRPr lang="en-US" sz="2400" b="1" dirty="0">
              <a:solidFill>
                <a:srgbClr val="000000"/>
              </a:solidFill>
              <a:latin typeface="Arial"/>
              <a:cs typeface="Arial"/>
            </a:endParaRPr>
          </a:p>
          <a:p>
            <a:endParaRPr lang="en-US" b="1" dirty="0" smtClean="0">
              <a:solidFill>
                <a:srgbClr val="000000"/>
              </a:solidFill>
              <a:latin typeface="Arial"/>
              <a:cs typeface="Arial"/>
            </a:endParaRPr>
          </a:p>
          <a:p>
            <a:pPr marL="457200" indent="-457200">
              <a:buFont typeface="Wingdings" charset="2"/>
              <a:buChar char="ü"/>
            </a:pPr>
            <a:r>
              <a:rPr lang="en-US" sz="2400" dirty="0"/>
              <a:t>Create your layout files for Android 5.0 (API level 21) inside res/layout-v21/ and your alternative layout files for earlier versions of Android inside res/layout/. </a:t>
            </a:r>
            <a:endParaRPr lang="en-US" sz="2400" dirty="0" smtClean="0"/>
          </a:p>
          <a:p>
            <a:pPr marL="457200" indent="-457200">
              <a:buFont typeface="Wingdings" charset="2"/>
              <a:buChar char="ü"/>
            </a:pPr>
            <a:r>
              <a:rPr lang="en-US" sz="2400" dirty="0" smtClean="0"/>
              <a:t>For </a:t>
            </a:r>
            <a:r>
              <a:rPr lang="en-US" sz="2400" dirty="0"/>
              <a:t>example, </a:t>
            </a:r>
            <a:r>
              <a:rPr lang="en-US" sz="2400" dirty="0">
                <a:solidFill>
                  <a:srgbClr val="FF0000"/>
                </a:solidFill>
              </a:rPr>
              <a:t>res/layout/</a:t>
            </a:r>
            <a:r>
              <a:rPr lang="en-US" sz="2400" dirty="0" err="1">
                <a:solidFill>
                  <a:srgbClr val="FF0000"/>
                </a:solidFill>
              </a:rPr>
              <a:t>my_activity.xml</a:t>
            </a:r>
            <a:r>
              <a:rPr lang="en-US" sz="2400" dirty="0">
                <a:solidFill>
                  <a:srgbClr val="FF0000"/>
                </a:solidFill>
              </a:rPr>
              <a:t> is an alternative layout for res/layout-v21/</a:t>
            </a:r>
            <a:r>
              <a:rPr lang="en-US" sz="2400" dirty="0" err="1">
                <a:solidFill>
                  <a:srgbClr val="FF0000"/>
                </a:solidFill>
              </a:rPr>
              <a:t>my_activity.xml</a:t>
            </a:r>
            <a:r>
              <a:rPr lang="en-US" sz="2400" dirty="0"/>
              <a:t>.</a:t>
            </a:r>
          </a:p>
          <a:p>
            <a:pPr marL="457200" indent="-457200">
              <a:buFont typeface="Wingdings" charset="2"/>
              <a:buChar char="ü"/>
            </a:pPr>
            <a:r>
              <a:rPr lang="en-US" sz="2400" dirty="0"/>
              <a:t>To avoid duplication of code, define your styles inside res/values/, modify the styles in res/values-v21/ for the new APIs, and use style inheritance, defining base styles in res/values/ and inheriting from those in </a:t>
            </a:r>
            <a:r>
              <a:rPr lang="en-US" sz="2400" dirty="0">
                <a:solidFill>
                  <a:srgbClr val="FF0000"/>
                </a:solidFill>
              </a:rPr>
              <a:t>res/values-v21/</a:t>
            </a:r>
            <a:r>
              <a:rPr lang="en-US" sz="2400" dirty="0"/>
              <a:t>.</a:t>
            </a:r>
          </a:p>
          <a:p>
            <a:r>
              <a:rPr lang="en-US" b="1" dirty="0" smtClean="0">
                <a:solidFill>
                  <a:srgbClr val="000000"/>
                </a:solidFill>
                <a:latin typeface="Arial"/>
                <a:cs typeface="Arial"/>
              </a:rPr>
              <a:t> </a:t>
            </a:r>
            <a:endParaRPr lang="en-US" dirty="0"/>
          </a:p>
        </p:txBody>
      </p:sp>
      <p:sp>
        <p:nvSpPr>
          <p:cNvPr id="2" name="Rectangle 1"/>
          <p:cNvSpPr/>
          <p:nvPr/>
        </p:nvSpPr>
        <p:spPr>
          <a:xfrm>
            <a:off x="684212" y="4826675"/>
            <a:ext cx="11013484" cy="2031325"/>
          </a:xfrm>
          <a:prstGeom prst="rect">
            <a:avLst/>
          </a:prstGeom>
        </p:spPr>
        <p:txBody>
          <a:bodyPr wrap="square">
            <a:spAutoFit/>
          </a:bodyPr>
          <a:lstStyle/>
          <a:p>
            <a:r>
              <a:rPr lang="en-US" i="1" dirty="0">
                <a:solidFill>
                  <a:srgbClr val="C0504D"/>
                </a:solidFill>
              </a:rPr>
              <a:t>&lt;!-- extend one of the </a:t>
            </a:r>
            <a:r>
              <a:rPr lang="en-US" i="1" dirty="0" err="1">
                <a:solidFill>
                  <a:srgbClr val="C0504D"/>
                </a:solidFill>
              </a:rPr>
              <a:t>Theme.AppCompat</a:t>
            </a:r>
            <a:r>
              <a:rPr lang="en-US" i="1" dirty="0">
                <a:solidFill>
                  <a:srgbClr val="C0504D"/>
                </a:solidFill>
              </a:rPr>
              <a:t> themes --&gt;</a:t>
            </a:r>
          </a:p>
          <a:p>
            <a:r>
              <a:rPr lang="en-US" i="1" dirty="0">
                <a:solidFill>
                  <a:srgbClr val="C0504D"/>
                </a:solidFill>
              </a:rPr>
              <a:t>&lt;style name="</a:t>
            </a:r>
            <a:r>
              <a:rPr lang="en-US" i="1" dirty="0" err="1">
                <a:solidFill>
                  <a:srgbClr val="C0504D"/>
                </a:solidFill>
              </a:rPr>
              <a:t>Theme.MyTheme</a:t>
            </a:r>
            <a:r>
              <a:rPr lang="en-US" i="1" dirty="0">
                <a:solidFill>
                  <a:srgbClr val="C0504D"/>
                </a:solidFill>
              </a:rPr>
              <a:t>" parent="</a:t>
            </a:r>
            <a:r>
              <a:rPr lang="en-US" i="1" dirty="0" err="1">
                <a:solidFill>
                  <a:srgbClr val="C0504D"/>
                </a:solidFill>
              </a:rPr>
              <a:t>Theme.AppCompat.Light</a:t>
            </a:r>
            <a:r>
              <a:rPr lang="en-US" i="1" dirty="0">
                <a:solidFill>
                  <a:srgbClr val="C0504D"/>
                </a:solidFill>
              </a:rPr>
              <a:t>"&gt;</a:t>
            </a:r>
          </a:p>
          <a:p>
            <a:r>
              <a:rPr lang="en-US" i="1" dirty="0">
                <a:solidFill>
                  <a:srgbClr val="C0504D"/>
                </a:solidFill>
              </a:rPr>
              <a:t>    &lt;!-- customize the color palette --&gt;</a:t>
            </a:r>
          </a:p>
          <a:p>
            <a:r>
              <a:rPr lang="en-US" i="1" dirty="0">
                <a:solidFill>
                  <a:srgbClr val="C0504D"/>
                </a:solidFill>
              </a:rPr>
              <a:t>    &lt;item name="</a:t>
            </a:r>
            <a:r>
              <a:rPr lang="en-US" i="1" dirty="0" err="1">
                <a:solidFill>
                  <a:srgbClr val="C0504D"/>
                </a:solidFill>
              </a:rPr>
              <a:t>colorPrimary</a:t>
            </a:r>
            <a:r>
              <a:rPr lang="en-US" i="1" dirty="0">
                <a:solidFill>
                  <a:srgbClr val="C0504D"/>
                </a:solidFill>
              </a:rPr>
              <a:t>"&gt;@color/material_blue_500&lt;/item&gt;</a:t>
            </a:r>
          </a:p>
          <a:p>
            <a:r>
              <a:rPr lang="en-US" i="1" dirty="0">
                <a:solidFill>
                  <a:srgbClr val="C0504D"/>
                </a:solidFill>
              </a:rPr>
              <a:t>    &lt;item name="</a:t>
            </a:r>
            <a:r>
              <a:rPr lang="en-US" i="1" dirty="0" err="1">
                <a:solidFill>
                  <a:srgbClr val="C0504D"/>
                </a:solidFill>
              </a:rPr>
              <a:t>colorPrimaryDark</a:t>
            </a:r>
            <a:r>
              <a:rPr lang="en-US" i="1" dirty="0">
                <a:solidFill>
                  <a:srgbClr val="C0504D"/>
                </a:solidFill>
              </a:rPr>
              <a:t>"&gt;@color/material_blue_700&lt;/item&gt;</a:t>
            </a:r>
          </a:p>
          <a:p>
            <a:r>
              <a:rPr lang="en-US" i="1" dirty="0">
                <a:solidFill>
                  <a:srgbClr val="C0504D"/>
                </a:solidFill>
              </a:rPr>
              <a:t>    &lt;item name="</a:t>
            </a:r>
            <a:r>
              <a:rPr lang="en-US" i="1" dirty="0" err="1">
                <a:solidFill>
                  <a:srgbClr val="C0504D"/>
                </a:solidFill>
              </a:rPr>
              <a:t>colorAccent</a:t>
            </a:r>
            <a:r>
              <a:rPr lang="en-US" i="1" dirty="0">
                <a:solidFill>
                  <a:srgbClr val="C0504D"/>
                </a:solidFill>
              </a:rPr>
              <a:t>"&gt;@color/material_green_A200&lt;/item&gt;</a:t>
            </a:r>
          </a:p>
          <a:p>
            <a:r>
              <a:rPr lang="en-US" i="1" dirty="0">
                <a:solidFill>
                  <a:srgbClr val="C0504D"/>
                </a:solidFill>
              </a:rPr>
              <a:t>&lt;/style&gt;</a:t>
            </a:r>
          </a:p>
        </p:txBody>
      </p:sp>
      <p:sp>
        <p:nvSpPr>
          <p:cNvPr id="3" name="Rounded Rectangular Callout 2"/>
          <p:cNvSpPr/>
          <p:nvPr/>
        </p:nvSpPr>
        <p:spPr>
          <a:xfrm>
            <a:off x="9675812" y="4724400"/>
            <a:ext cx="2133600" cy="838200"/>
          </a:xfrm>
          <a:prstGeom prst="wedgeRoundRectCallout">
            <a:avLst>
              <a:gd name="adj1" fmla="val -165167"/>
              <a:gd name="adj2" fmla="val 6541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Material design v21 </a:t>
            </a:r>
            <a:endParaRPr lang="en-US" dirty="0"/>
          </a:p>
        </p:txBody>
      </p:sp>
    </p:spTree>
    <p:extLst>
      <p:ext uri="{BB962C8B-B14F-4D97-AF65-F5344CB8AC3E}">
        <p14:creationId xmlns:p14="http://schemas.microsoft.com/office/powerpoint/2010/main" val="138101754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ounded Solution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33281</TotalTime>
  <Words>3409</Words>
  <Application>Microsoft Macintosh PowerPoint</Application>
  <PresentationFormat>Custom</PresentationFormat>
  <Paragraphs>459</Paragraphs>
  <Slides>66</Slides>
  <Notes>66</Notes>
  <HiddenSlides>0</HiddenSlides>
  <MMClips>0</MMClips>
  <ScaleCrop>false</ScaleCrop>
  <HeadingPairs>
    <vt:vector size="4" baseType="variant">
      <vt:variant>
        <vt:lpstr>Theme</vt:lpstr>
      </vt:variant>
      <vt:variant>
        <vt:i4>2</vt:i4>
      </vt:variant>
      <vt:variant>
        <vt:lpstr>Slide Titles</vt:lpstr>
      </vt:variant>
      <vt:variant>
        <vt:i4>66</vt:i4>
      </vt:variant>
    </vt:vector>
  </HeadingPairs>
  <TitlesOfParts>
    <vt:vector size="68" baseType="lpstr">
      <vt:lpstr>Office Theme</vt:lpstr>
      <vt:lpstr>Unbounded Solution PPT Template 1</vt:lpstr>
      <vt:lpstr>PowerPoint Presentation</vt:lpstr>
      <vt:lpstr>PowerPoint Presentation</vt:lpstr>
      <vt:lpstr>Overview</vt:lpstr>
      <vt:lpstr>Overview</vt:lpstr>
      <vt:lpstr>PowerPoint Presentation</vt:lpstr>
      <vt:lpstr>Set Up</vt:lpstr>
      <vt:lpstr>Maintaining Compatibility</vt:lpstr>
      <vt:lpstr>Backwards Compatibility</vt:lpstr>
      <vt:lpstr>Maintaining Compatibility</vt:lpstr>
      <vt:lpstr>Maintaining Compatibility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gesban</dc:creator>
  <cp:lastModifiedBy>Kalpesh Sevak</cp:lastModifiedBy>
  <cp:revision>860</cp:revision>
  <cp:lastPrinted>2012-07-31T17:59:23Z</cp:lastPrinted>
  <dcterms:created xsi:type="dcterms:W3CDTF">2012-07-31T17:07:37Z</dcterms:created>
  <dcterms:modified xsi:type="dcterms:W3CDTF">2015-08-02T20:43:45Z</dcterms:modified>
</cp:coreProperties>
</file>